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4" r:id="rId2"/>
    <p:sldId id="262" r:id="rId3"/>
    <p:sldId id="266" r:id="rId4"/>
    <p:sldId id="270" r:id="rId5"/>
    <p:sldId id="276" r:id="rId6"/>
    <p:sldId id="271" r:id="rId7"/>
    <p:sldId id="275" r:id="rId8"/>
    <p:sldId id="258" r:id="rId9"/>
    <p:sldId id="272" r:id="rId10"/>
    <p:sldId id="263" r:id="rId11"/>
    <p:sldId id="264" r:id="rId12"/>
    <p:sldId id="273" r:id="rId13"/>
    <p:sldId id="261" r:id="rId14"/>
    <p:sldId id="268" r:id="rId15"/>
  </p:sldIdLst>
  <p:sldSz cx="9144000" cy="6858000" type="screen4x3"/>
  <p:notesSz cx="6858000" cy="9144000"/>
  <p:defaultTextStyle>
    <a:defPPr>
      <a:defRPr lang="ja-JP"/>
    </a:defPPr>
    <a:lvl1pPr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淡色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77"/>
    <p:restoredTop sz="94660"/>
  </p:normalViewPr>
  <p:slideViewPr>
    <p:cSldViewPr snapToGrid="0" snapToObjects="1">
      <p:cViewPr varScale="1">
        <p:scale>
          <a:sx n="127" d="100"/>
          <a:sy n="127" d="100"/>
        </p:scale>
        <p:origin x="23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128"/>
                <a:cs typeface="+mn-cs"/>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EA7B36B-91A4-4595-B4AC-289764C48F81}" type="datetimeFigureOut">
              <a:rPr lang="ja-JP" altLang="en-US"/>
              <a:pPr>
                <a:defRPr/>
              </a:pPr>
              <a:t>2019/3/7</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128"/>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C195EEB-8DA9-4C40-8206-B524CE584B72}" type="slidenum">
              <a:rPr lang="ja-JP" altLang="en-US"/>
              <a:pPr>
                <a:defRPr/>
              </a:pPr>
              <a:t>‹#›</a:t>
            </a:fld>
            <a:endParaRPr lang="ja-JP" altLang="en-US"/>
          </a:p>
        </p:txBody>
      </p:sp>
    </p:spTree>
    <p:extLst>
      <p:ext uri="{BB962C8B-B14F-4D97-AF65-F5344CB8AC3E}">
        <p14:creationId xmlns:p14="http://schemas.microsoft.com/office/powerpoint/2010/main" val="270088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7FD1D44-63CE-4EA6-B37E-6404233830A3}" type="slidenum">
              <a:rPr lang="ja-JP" altLang="en-US" smtClean="0"/>
              <a:pPr/>
              <a:t>1</a:t>
            </a:fld>
            <a:endParaRPr lang="ja-JP" altLang="en-US"/>
          </a:p>
        </p:txBody>
      </p:sp>
    </p:spTree>
    <p:extLst>
      <p:ext uri="{BB962C8B-B14F-4D97-AF65-F5344CB8AC3E}">
        <p14:creationId xmlns:p14="http://schemas.microsoft.com/office/powerpoint/2010/main" val="234210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638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442ADC6-80B1-40CD-8DBD-47C1BA284723}" type="slidenum">
              <a:rPr lang="ja-JP" altLang="en-US" smtClean="0"/>
              <a:pPr/>
              <a:t>2</a:t>
            </a:fld>
            <a:endParaRPr lang="ja-JP" altLang="en-US"/>
          </a:p>
        </p:txBody>
      </p:sp>
    </p:spTree>
    <p:extLst>
      <p:ext uri="{BB962C8B-B14F-4D97-AF65-F5344CB8AC3E}">
        <p14:creationId xmlns:p14="http://schemas.microsoft.com/office/powerpoint/2010/main" val="256995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638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442ADC6-80B1-40CD-8DBD-47C1BA284723}" type="slidenum">
              <a:rPr lang="ja-JP" altLang="en-US" smtClean="0"/>
              <a:pPr/>
              <a:t>5</a:t>
            </a:fld>
            <a:endParaRPr lang="ja-JP" altLang="en-US"/>
          </a:p>
        </p:txBody>
      </p:sp>
    </p:spTree>
    <p:extLst>
      <p:ext uri="{BB962C8B-B14F-4D97-AF65-F5344CB8AC3E}">
        <p14:creationId xmlns:p14="http://schemas.microsoft.com/office/powerpoint/2010/main" val="1319451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355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F989903-2490-45D7-8EEE-D8F815AB250F}" type="slidenum">
              <a:rPr lang="ja-JP" altLang="en-US" smtClean="0"/>
              <a:pPr/>
              <a:t>9</a:t>
            </a:fld>
            <a:endParaRPr lang="ja-JP" altLang="en-US"/>
          </a:p>
        </p:txBody>
      </p:sp>
    </p:spTree>
    <p:extLst>
      <p:ext uri="{BB962C8B-B14F-4D97-AF65-F5344CB8AC3E}">
        <p14:creationId xmlns:p14="http://schemas.microsoft.com/office/powerpoint/2010/main" val="1664166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タイトル 5"/>
          <p:cNvSpPr>
            <a:spLocks noGrp="1"/>
          </p:cNvSpPr>
          <p:nvPr>
            <p:ph type="title"/>
          </p:nvPr>
        </p:nvSpPr>
        <p:spPr/>
        <p:txBody>
          <a:bodyPr/>
          <a:lstStyle/>
          <a:p>
            <a:r>
              <a:rPr lang="ja-JP" altLang="en-US"/>
              <a:t>マスター タイトルの書式設定</a:t>
            </a:r>
          </a:p>
        </p:txBody>
      </p:sp>
      <p:sp>
        <p:nvSpPr>
          <p:cNvPr id="4" name="フッター プレースホルダー 4"/>
          <p:cNvSpPr>
            <a:spLocks noGrp="1"/>
          </p:cNvSpPr>
          <p:nvPr>
            <p:ph type="ftr" sz="quarter" idx="10"/>
          </p:nvPr>
        </p:nvSpPr>
        <p:spPr/>
        <p:txBody>
          <a:bodyPr/>
          <a:lstStyle>
            <a:lvl1pPr>
              <a:defRPr/>
            </a:lvl1pPr>
          </a:lstStyle>
          <a:p>
            <a:pPr>
              <a:defRPr/>
            </a:pPr>
            <a:r>
              <a:rPr lang="en-US" altLang="ja-JP" dirty="0"/>
              <a:t>Copyright(C)2019</a:t>
            </a:r>
            <a:r>
              <a:rPr lang="ja-JP" altLang="en-US" dirty="0"/>
              <a:t>　東海若手起業塾実行委員会　</a:t>
            </a:r>
            <a:r>
              <a:rPr lang="en-US" altLang="ja-JP" dirty="0"/>
              <a:t>All rights reserved</a:t>
            </a:r>
            <a:endParaRPr lang="ja-JP" altLang="en-US" dirty="0"/>
          </a:p>
        </p:txBody>
      </p:sp>
      <p:sp>
        <p:nvSpPr>
          <p:cNvPr id="5" name="スライド番号プレースホルダー 5"/>
          <p:cNvSpPr>
            <a:spLocks noGrp="1"/>
          </p:cNvSpPr>
          <p:nvPr>
            <p:ph type="sldNum" sz="quarter" idx="11"/>
          </p:nvPr>
        </p:nvSpPr>
        <p:spPr/>
        <p:txBody>
          <a:bodyPr/>
          <a:lstStyle>
            <a:lvl1pPr>
              <a:defRPr/>
            </a:lvl1pPr>
          </a:lstStyle>
          <a:p>
            <a:pPr>
              <a:defRPr/>
            </a:pPr>
            <a:fld id="{660C8E89-2CD9-4309-99B4-56A8E735D681}" type="slidenum">
              <a:rPr lang="ja-JP" altLang="en-US"/>
              <a:pPr>
                <a:defRPr/>
              </a:pPr>
              <a:t>‹#›</a:t>
            </a:fld>
            <a:endParaRPr lang="ja-JP" altLang="en-US"/>
          </a:p>
        </p:txBody>
      </p:sp>
    </p:spTree>
    <p:extLst>
      <p:ext uri="{BB962C8B-B14F-4D97-AF65-F5344CB8AC3E}">
        <p14:creationId xmlns:p14="http://schemas.microsoft.com/office/powerpoint/2010/main" val="42019816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496888"/>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985838"/>
            <a:ext cx="8229600" cy="5140325"/>
          </a:xfrm>
          <a:prstGeom prst="rect">
            <a:avLst/>
          </a:prstGeom>
          <a:ln/>
          <a:extLst/>
        </p:spPr>
        <p:style>
          <a:lnRef idx="2">
            <a:schemeClr val="dk1"/>
          </a:lnRef>
          <a:fillRef idx="1">
            <a:schemeClr val="lt1"/>
          </a:fillRef>
          <a:effectRef idx="0">
            <a:schemeClr val="dk1"/>
          </a:effectRef>
          <a:fontRef idx="none"/>
        </p:style>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タイトル 3"/>
          <p:cNvSpPr txBox="1">
            <a:spLocks/>
          </p:cNvSpPr>
          <p:nvPr userDrawn="1"/>
        </p:nvSpPr>
        <p:spPr>
          <a:xfrm>
            <a:off x="457200" y="150813"/>
            <a:ext cx="8229600" cy="677862"/>
          </a:xfrm>
          <a:prstGeom prst="rect">
            <a:avLst/>
          </a:prstGeom>
        </p:spPr>
        <p:txBody>
          <a:bodyPr/>
          <a:lstStyle>
            <a:lvl1pPr algn="ctr" defTabSz="457200" rtl="0" eaLnBrk="0" fontAlgn="base" hangingPunct="0">
              <a:spcBef>
                <a:spcPct val="0"/>
              </a:spcBef>
              <a:spcAft>
                <a:spcPct val="0"/>
              </a:spcAft>
              <a:defRPr kumimoji="1" sz="4400" kern="1200">
                <a:solidFill>
                  <a:schemeClr val="tx1"/>
                </a:solidFill>
                <a:latin typeface="+mj-lt"/>
                <a:ea typeface="+mj-ea"/>
                <a:cs typeface="ＭＳ Ｐゴシック" charset="0"/>
              </a:defRPr>
            </a:lvl1pPr>
            <a:lvl2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2pPr>
            <a:lvl3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3pPr>
            <a:lvl4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4pPr>
            <a:lvl5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5pPr>
            <a:lvl6pPr marL="457200" algn="ctr" defTabSz="457200" rtl="0" fontAlgn="base">
              <a:spcBef>
                <a:spcPct val="0"/>
              </a:spcBef>
              <a:spcAft>
                <a:spcPct val="0"/>
              </a:spcAft>
              <a:defRPr kumimoji="1"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defRPr/>
            </a:pPr>
            <a:r>
              <a:rPr lang="ja-JP" altLang="en-US" sz="1600" b="1" dirty="0"/>
              <a:t>東海若手起業塾　</a:t>
            </a:r>
            <a:r>
              <a:rPr lang="ja-JP" altLang="en-US" sz="1600" b="1"/>
              <a:t>第</a:t>
            </a:r>
            <a:r>
              <a:rPr lang="en-US" altLang="ja-JP" sz="1600" b="1" dirty="0"/>
              <a:t>12</a:t>
            </a:r>
            <a:r>
              <a:rPr lang="ja-JP" altLang="en-US" sz="1600" b="1"/>
              <a:t>期</a:t>
            </a:r>
            <a:r>
              <a:rPr lang="ja-JP" altLang="en-US" sz="1600" b="1" dirty="0"/>
              <a:t>　エントリーシート　</a:t>
            </a:r>
          </a:p>
        </p:txBody>
      </p:sp>
      <p:cxnSp>
        <p:nvCxnSpPr>
          <p:cNvPr id="8" name="直線コネクタ 7"/>
          <p:cNvCxnSpPr>
            <a:cxnSpLocks noChangeShapeType="1"/>
          </p:cNvCxnSpPr>
          <p:nvPr userDrawn="1"/>
        </p:nvCxnSpPr>
        <p:spPr bwMode="auto">
          <a:xfrm>
            <a:off x="284163" y="496888"/>
            <a:ext cx="8402637" cy="0"/>
          </a:xfrm>
          <a:prstGeom prst="line">
            <a:avLst/>
          </a:prstGeom>
          <a:noFill/>
          <a:ln w="381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フッター プレースホルダー 4"/>
          <p:cNvSpPr>
            <a:spLocks noGrp="1"/>
          </p:cNvSpPr>
          <p:nvPr>
            <p:ph type="ftr" sz="quarter" idx="3"/>
          </p:nvPr>
        </p:nvSpPr>
        <p:spPr>
          <a:xfrm>
            <a:off x="2590800" y="6491288"/>
            <a:ext cx="3962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000000"/>
                </a:solidFill>
                <a:latin typeface="Century Gothic" panose="020B0502020202020204" pitchFamily="34" charset="0"/>
              </a:defRPr>
            </a:lvl1pPr>
          </a:lstStyle>
          <a:p>
            <a:pPr>
              <a:defRPr/>
            </a:pPr>
            <a:r>
              <a:rPr lang="en-US" altLang="ja-JP" dirty="0"/>
              <a:t>Copyright(C)2019</a:t>
            </a:r>
            <a:r>
              <a:rPr lang="ja-JP" altLang="en-US" dirty="0"/>
              <a:t>　東海若手起業塾実行委員会　</a:t>
            </a:r>
            <a:r>
              <a:rPr lang="en-US" altLang="ja-JP" dirty="0"/>
              <a:t>All rights reserved</a:t>
            </a:r>
            <a:endParaRPr lang="ja-JP" altLang="en-US" dirty="0"/>
          </a:p>
        </p:txBody>
      </p:sp>
      <p:sp>
        <p:nvSpPr>
          <p:cNvPr id="13" name="スライド番号プレースホルダー 5"/>
          <p:cNvSpPr>
            <a:spLocks noGrp="1"/>
          </p:cNvSpPr>
          <p:nvPr>
            <p:ph type="sldNum" sz="quarter" idx="4"/>
          </p:nvPr>
        </p:nvSpPr>
        <p:spPr>
          <a:xfrm>
            <a:off x="6553200" y="64912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00000"/>
                </a:solidFill>
                <a:latin typeface="Calibri" panose="020F0502020204030204" pitchFamily="34" charset="0"/>
              </a:defRPr>
            </a:lvl1pPr>
          </a:lstStyle>
          <a:p>
            <a:pPr>
              <a:defRPr/>
            </a:pPr>
            <a:fld id="{55B7B47E-EC6E-4A10-AB83-C74E06F8EB35}" type="slidenum">
              <a:rPr lang="ja-JP" altLang="en-US"/>
              <a:pPr>
                <a:defRPr/>
              </a:pPr>
              <a:t>‹#›</a:t>
            </a:fld>
            <a:endParaRPr lang="ja-JP" altLang="en-US"/>
          </a:p>
        </p:txBody>
      </p:sp>
      <p:pic>
        <p:nvPicPr>
          <p:cNvPr id="3" name="図 2">
            <a:extLst>
              <a:ext uri="{FF2B5EF4-FFF2-40B4-BE49-F238E27FC236}">
                <a16:creationId xmlns:a16="http://schemas.microsoft.com/office/drawing/2014/main" id="{714AF237-3F74-B44B-947D-281919A3702D}"/>
              </a:ext>
            </a:extLst>
          </p:cNvPr>
          <p:cNvPicPr>
            <a:picLocks noChangeAspect="1"/>
          </p:cNvPicPr>
          <p:nvPr userDrawn="1"/>
        </p:nvPicPr>
        <p:blipFill>
          <a:blip r:embed="rId3"/>
          <a:stretch>
            <a:fillRect/>
          </a:stretch>
        </p:blipFill>
        <p:spPr>
          <a:xfrm>
            <a:off x="7163076" y="-10037"/>
            <a:ext cx="1523724" cy="499781"/>
          </a:xfrm>
          <a:prstGeom prst="rect">
            <a:avLst/>
          </a:prstGeom>
        </p:spPr>
      </p:pic>
    </p:spTree>
  </p:cSld>
  <p:clrMap bg1="lt1" tx1="dk1" bg2="lt2" tx2="dk2" accent1="accent1" accent2="accent2" accent3="accent3" accent4="accent4" accent5="accent5" accent6="accent6" hlink="hlink" folHlink="folHlink"/>
  <p:sldLayoutIdLst>
    <p:sldLayoutId id="2147483960" r:id="rId1"/>
  </p:sldLayoutIdLst>
  <p:hf sldNum="0" hdr="0" ftr="0" dt="0"/>
  <p:txStyles>
    <p:titleStyle>
      <a:lvl1pPr algn="l" defTabSz="457200" rtl="0" eaLnBrk="0" fontAlgn="base" hangingPunct="0">
        <a:spcBef>
          <a:spcPct val="0"/>
        </a:spcBef>
        <a:spcAft>
          <a:spcPct val="0"/>
        </a:spcAft>
        <a:defRPr kumimoji="1" sz="1600" kern="1200">
          <a:solidFill>
            <a:schemeClr val="tx1"/>
          </a:solidFill>
          <a:latin typeface="+mj-lt"/>
          <a:ea typeface="+mj-ea"/>
          <a:cs typeface="ＭＳ Ｐゴシック" charset="0"/>
        </a:defRPr>
      </a:lvl1pPr>
      <a:lvl2pPr algn="l" defTabSz="457200" rtl="0" eaLnBrk="0" fontAlgn="base" hangingPunct="0">
        <a:spcBef>
          <a:spcPct val="0"/>
        </a:spcBef>
        <a:spcAft>
          <a:spcPct val="0"/>
        </a:spcAft>
        <a:defRPr kumimoji="1" sz="1600">
          <a:solidFill>
            <a:schemeClr val="tx1"/>
          </a:solidFill>
          <a:latin typeface="Calibri" pitchFamily="34" charset="0"/>
          <a:ea typeface="ＭＳ Ｐゴシック" charset="-128"/>
          <a:cs typeface="ＭＳ Ｐゴシック" charset="0"/>
        </a:defRPr>
      </a:lvl2pPr>
      <a:lvl3pPr algn="l" defTabSz="457200" rtl="0" eaLnBrk="0" fontAlgn="base" hangingPunct="0">
        <a:spcBef>
          <a:spcPct val="0"/>
        </a:spcBef>
        <a:spcAft>
          <a:spcPct val="0"/>
        </a:spcAft>
        <a:defRPr kumimoji="1" sz="1600">
          <a:solidFill>
            <a:schemeClr val="tx1"/>
          </a:solidFill>
          <a:latin typeface="Calibri" pitchFamily="34" charset="0"/>
          <a:ea typeface="ＭＳ Ｐゴシック" charset="-128"/>
          <a:cs typeface="ＭＳ Ｐゴシック" charset="0"/>
        </a:defRPr>
      </a:lvl3pPr>
      <a:lvl4pPr algn="l" defTabSz="457200" rtl="0" eaLnBrk="0" fontAlgn="base" hangingPunct="0">
        <a:spcBef>
          <a:spcPct val="0"/>
        </a:spcBef>
        <a:spcAft>
          <a:spcPct val="0"/>
        </a:spcAft>
        <a:defRPr kumimoji="1" sz="1600">
          <a:solidFill>
            <a:schemeClr val="tx1"/>
          </a:solidFill>
          <a:latin typeface="Calibri" pitchFamily="34" charset="0"/>
          <a:ea typeface="ＭＳ Ｐゴシック" charset="-128"/>
          <a:cs typeface="ＭＳ Ｐゴシック" charset="0"/>
        </a:defRPr>
      </a:lvl4pPr>
      <a:lvl5pPr algn="l" defTabSz="457200" rtl="0" eaLnBrk="0" fontAlgn="base" hangingPunct="0">
        <a:spcBef>
          <a:spcPct val="0"/>
        </a:spcBef>
        <a:spcAft>
          <a:spcPct val="0"/>
        </a:spcAft>
        <a:defRPr kumimoji="1" sz="1600">
          <a:solidFill>
            <a:schemeClr val="tx1"/>
          </a:solidFill>
          <a:latin typeface="Calibri" pitchFamily="34" charset="0"/>
          <a:ea typeface="ＭＳ Ｐゴシック" charset="-128"/>
          <a:cs typeface="ＭＳ Ｐゴシック" charset="0"/>
        </a:defRPr>
      </a:lvl5pPr>
      <a:lvl6pPr marL="457200" algn="ctr" defTabSz="457200" rtl="0" fontAlgn="base">
        <a:spcBef>
          <a:spcPct val="0"/>
        </a:spcBef>
        <a:spcAft>
          <a:spcPct val="0"/>
        </a:spcAft>
        <a:defRPr kumimoji="1"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umimoji="1" sz="1400" kern="1200">
          <a:solidFill>
            <a:schemeClr val="tx1"/>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kumimoji="1" sz="1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kumimoji="1"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kumimoji="1"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3"/>
          <p:cNvSpPr>
            <a:spLocks noGrp="1"/>
          </p:cNvSpPr>
          <p:nvPr>
            <p:ph type="title"/>
          </p:nvPr>
        </p:nvSpPr>
        <p:spPr/>
        <p:txBody>
          <a:bodyPr/>
          <a:lstStyle/>
          <a:p>
            <a:r>
              <a:rPr lang="ja-JP" altLang="en-US" sz="1400" dirty="0"/>
              <a:t>記入にあたっての注意事項</a:t>
            </a:r>
          </a:p>
        </p:txBody>
      </p:sp>
      <p:sp>
        <p:nvSpPr>
          <p:cNvPr id="13315" name="コンテンツ プレースホルダー 4"/>
          <p:cNvSpPr>
            <a:spLocks noGrp="1"/>
          </p:cNvSpPr>
          <p:nvPr>
            <p:ph idx="1"/>
          </p:nvPr>
        </p:nvSpPr>
        <p:spPr>
          <a:xfrm>
            <a:off x="457200" y="985838"/>
            <a:ext cx="8229600" cy="5505450"/>
          </a:xfrm>
          <a:ln>
            <a:solidFill>
              <a:schemeClr val="tx1"/>
            </a:solidFill>
            <a:miter lim="800000"/>
            <a:headEnd/>
            <a:tailEnd/>
          </a:ln>
        </p:spPr>
        <p:txBody>
          <a:bodyPr/>
          <a:lstStyle/>
          <a:p>
            <a:r>
              <a:rPr lang="ja-JP" altLang="en-US" sz="1200" dirty="0"/>
              <a:t>エントリーシート</a:t>
            </a:r>
            <a:r>
              <a:rPr lang="ja-JP" altLang="en-US" sz="1200"/>
              <a:t>はパワーポイント等で作成してください</a:t>
            </a:r>
            <a:r>
              <a:rPr lang="ja-JP" altLang="en-US" sz="1200" dirty="0"/>
              <a:t>。</a:t>
            </a:r>
            <a:endParaRPr lang="en-US" altLang="ja-JP" sz="1200" dirty="0"/>
          </a:p>
          <a:p>
            <a:r>
              <a:rPr lang="ja-JP" altLang="en-US" sz="1200" dirty="0"/>
              <a:t>エントリーシートは項目に従い、わかる範囲でできるだけ具体的にご記入ください。</a:t>
            </a:r>
            <a:endParaRPr lang="en-US" altLang="ja-JP" sz="1200" dirty="0"/>
          </a:p>
          <a:p>
            <a:pPr lvl="1"/>
            <a:r>
              <a:rPr lang="ja-JP" altLang="en-US" sz="1200" dirty="0"/>
              <a:t>まだ事業を実施していない方で、収支等の記入ができない場合は、特に記入の必要はありません。</a:t>
            </a:r>
            <a:endParaRPr lang="en-US" altLang="ja-JP" sz="1200" dirty="0"/>
          </a:p>
          <a:p>
            <a:pPr lvl="1"/>
            <a:r>
              <a:rPr lang="ja-JP" altLang="en-US" sz="1200" dirty="0"/>
              <a:t>記入内容が多く、枠内に収まらない場合は、シートを適宜追加ください。</a:t>
            </a:r>
            <a:endParaRPr lang="en-US" altLang="ja-JP" sz="1200" dirty="0"/>
          </a:p>
          <a:p>
            <a:pPr lvl="1"/>
            <a:r>
              <a:rPr lang="ja-JP" altLang="en-US" sz="1200" dirty="0"/>
              <a:t>追加で資料を添付したい場合は、必要に応じてシートを適宜追加ください。</a:t>
            </a:r>
            <a:endParaRPr lang="en-US" altLang="ja-JP" sz="1200" dirty="0"/>
          </a:p>
          <a:p>
            <a:pPr lvl="1"/>
            <a:r>
              <a:rPr lang="ja-JP" altLang="en-US" sz="1200" dirty="0"/>
              <a:t>必要な場合は適宜、図や写真等を貼付して作成してください。</a:t>
            </a:r>
            <a:endParaRPr lang="en-US" altLang="ja-JP" sz="1200" dirty="0"/>
          </a:p>
          <a:p>
            <a:r>
              <a:rPr lang="ja-JP" altLang="en-US" sz="1200" dirty="0"/>
              <a:t>記入内容が不明な場合</a:t>
            </a:r>
            <a:r>
              <a:rPr lang="ja-JP" altLang="en-US" sz="1200"/>
              <a:t>は、メールまた</a:t>
            </a:r>
            <a:r>
              <a:rPr lang="ja-JP" altLang="en-US" sz="1200" dirty="0"/>
              <a:t>は電話で事務局までお問い合わせください。</a:t>
            </a:r>
            <a:endParaRPr lang="en-US" altLang="ja-JP" sz="1200" dirty="0"/>
          </a:p>
          <a:p>
            <a:r>
              <a:rPr lang="ja-JP" altLang="en-US" sz="1200" dirty="0"/>
              <a:t>選考の評価対象としてエントリーシートのフォーマットでは表現しきれない内容については、「その他補足資料」として資料・作品等を提出することも可能です。</a:t>
            </a:r>
            <a:endParaRPr lang="en-US" altLang="ja-JP" sz="1200" dirty="0"/>
          </a:p>
          <a:p>
            <a:r>
              <a:rPr lang="ja-JP" altLang="en-US" sz="1200" dirty="0"/>
              <a:t>エントリーシートは</a:t>
            </a:r>
            <a:r>
              <a:rPr lang="ja-JP" altLang="en-US" sz="1200"/>
              <a:t>、</a:t>
            </a:r>
            <a:r>
              <a:rPr lang="en-US" altLang="ja-JP" b="1" dirty="0">
                <a:solidFill>
                  <a:srgbClr val="FF0000"/>
                </a:solidFill>
              </a:rPr>
              <a:t>2019</a:t>
            </a:r>
            <a:r>
              <a:rPr lang="ja-JP" altLang="en-US" b="1">
                <a:solidFill>
                  <a:srgbClr val="FF0000"/>
                </a:solidFill>
              </a:rPr>
              <a:t>年</a:t>
            </a:r>
            <a:r>
              <a:rPr lang="en-US" altLang="ja-JP" b="1" dirty="0">
                <a:solidFill>
                  <a:srgbClr val="FF0000"/>
                </a:solidFill>
              </a:rPr>
              <a:t>5</a:t>
            </a:r>
            <a:r>
              <a:rPr lang="ja-JP" altLang="en-US" b="1">
                <a:solidFill>
                  <a:srgbClr val="FF0000"/>
                </a:solidFill>
              </a:rPr>
              <a:t>月</a:t>
            </a:r>
            <a:r>
              <a:rPr lang="en-US" altLang="ja-JP" b="1" dirty="0">
                <a:solidFill>
                  <a:srgbClr val="FF0000"/>
                </a:solidFill>
              </a:rPr>
              <a:t>6</a:t>
            </a:r>
            <a:r>
              <a:rPr lang="ja-JP" altLang="en-US" b="1">
                <a:solidFill>
                  <a:srgbClr val="FF0000"/>
                </a:solidFill>
              </a:rPr>
              <a:t>日（月）</a:t>
            </a:r>
            <a:r>
              <a:rPr lang="en-US" altLang="ja-JP" b="1" dirty="0">
                <a:solidFill>
                  <a:srgbClr val="FF0000"/>
                </a:solidFill>
              </a:rPr>
              <a:t>【</a:t>
            </a:r>
            <a:r>
              <a:rPr lang="ja-JP" altLang="en-US" b="1" dirty="0">
                <a:solidFill>
                  <a:srgbClr val="FF0000"/>
                </a:solidFill>
              </a:rPr>
              <a:t>必着</a:t>
            </a:r>
            <a:r>
              <a:rPr lang="en-US" altLang="ja-JP" b="1" dirty="0">
                <a:solidFill>
                  <a:srgbClr val="FF0000"/>
                </a:solidFill>
              </a:rPr>
              <a:t>】</a:t>
            </a:r>
            <a:r>
              <a:rPr lang="ja-JP" altLang="en-US" sz="1200" dirty="0"/>
              <a:t>です。</a:t>
            </a:r>
            <a:endParaRPr lang="en-US" altLang="ja-JP" sz="1200" dirty="0"/>
          </a:p>
          <a:p>
            <a:pPr lvl="1"/>
            <a:r>
              <a:rPr lang="ja-JP" altLang="en-US" sz="1200"/>
              <a:t>提出物一覧　</a:t>
            </a:r>
            <a:r>
              <a:rPr lang="en-US" altLang="ja-JP" sz="1200" dirty="0"/>
              <a:t>※</a:t>
            </a:r>
            <a:r>
              <a:rPr lang="ja-JP" altLang="en-US" sz="1200"/>
              <a:t>メールでのご提出にご協力ください。</a:t>
            </a:r>
            <a:endParaRPr lang="ja-JP" altLang="ja-JP" sz="1200" dirty="0"/>
          </a:p>
          <a:p>
            <a:pPr marL="914400" lvl="2" indent="0">
              <a:buNone/>
            </a:pPr>
            <a:r>
              <a:rPr lang="en-US" altLang="ja-JP" sz="1100" dirty="0"/>
              <a:t>1</a:t>
            </a:r>
            <a:r>
              <a:rPr lang="ja-JP" altLang="en-US" sz="1100" dirty="0"/>
              <a:t>）</a:t>
            </a:r>
            <a:r>
              <a:rPr lang="ja-JP" altLang="en-US" sz="1100"/>
              <a:t>　エントリーシート</a:t>
            </a:r>
            <a:endParaRPr lang="ja-JP" altLang="ja-JP" sz="1100" dirty="0"/>
          </a:p>
          <a:p>
            <a:pPr>
              <a:buFont typeface="Arial" panose="020B0604020202020204" pitchFamily="34" charset="0"/>
              <a:buNone/>
            </a:pPr>
            <a:r>
              <a:rPr lang="en-US" altLang="ja-JP" sz="1100" dirty="0"/>
              <a:t>		</a:t>
            </a:r>
            <a:r>
              <a:rPr lang="ja-JP" altLang="en-US" sz="1100" dirty="0"/>
              <a:t>　　　　　</a:t>
            </a:r>
            <a:r>
              <a:rPr lang="en-US" altLang="ja-JP" sz="1100" dirty="0"/>
              <a:t>2</a:t>
            </a:r>
            <a:r>
              <a:rPr lang="ja-JP" altLang="en-US" sz="1100" dirty="0"/>
              <a:t>）　直近年度の決算書（もしくは予算書）</a:t>
            </a:r>
            <a:endParaRPr lang="ja-JP" altLang="ja-JP" sz="1100" dirty="0"/>
          </a:p>
          <a:p>
            <a:pPr>
              <a:buFont typeface="Arial" panose="020B0604020202020204" pitchFamily="34" charset="0"/>
              <a:buNone/>
            </a:pPr>
            <a:r>
              <a:rPr lang="en-US" altLang="ja-JP" sz="1100" dirty="0"/>
              <a:t>		</a:t>
            </a:r>
            <a:r>
              <a:rPr lang="ja-JP" altLang="en-US" sz="1100" dirty="0"/>
              <a:t>　　　　　</a:t>
            </a:r>
            <a:r>
              <a:rPr lang="en-US" altLang="ja-JP" sz="1100" dirty="0"/>
              <a:t>3</a:t>
            </a:r>
            <a:r>
              <a:rPr lang="ja-JP" altLang="en-US" sz="1100" dirty="0"/>
              <a:t>）　その他補足資料（任意）</a:t>
            </a:r>
            <a:endParaRPr lang="ja-JP" altLang="ja-JP" sz="1100" dirty="0"/>
          </a:p>
          <a:p>
            <a:pPr lvl="1"/>
            <a:r>
              <a:rPr lang="en-US" altLang="ja-JP" sz="1200" dirty="0"/>
              <a:t>E-mail</a:t>
            </a:r>
            <a:r>
              <a:rPr lang="ja-JP" altLang="en-US" sz="1200" dirty="0"/>
              <a:t>送信先　：　</a:t>
            </a:r>
            <a:r>
              <a:rPr lang="en-US" altLang="ja-JP" sz="1200" dirty="0"/>
              <a:t>info@tokai-entre.jp</a:t>
            </a:r>
            <a:r>
              <a:rPr lang="ja-JP" altLang="en-US" sz="1200" dirty="0"/>
              <a:t>　　／　　件名「東海若手</a:t>
            </a:r>
            <a:r>
              <a:rPr lang="ja-JP" altLang="en-US" sz="1200"/>
              <a:t>起業塾・第</a:t>
            </a:r>
            <a:r>
              <a:rPr lang="en-US" altLang="ja-JP" sz="1200" dirty="0"/>
              <a:t>12</a:t>
            </a:r>
            <a:r>
              <a:rPr lang="ja-JP" altLang="en-US" sz="1200"/>
              <a:t>期エントリー」</a:t>
            </a:r>
            <a:endParaRPr lang="ja-JP" altLang="en-US" sz="1200" dirty="0"/>
          </a:p>
          <a:p>
            <a:pPr lvl="1"/>
            <a:r>
              <a:rPr lang="ja-JP" altLang="en-US" sz="1200"/>
              <a:t>ご不明</a:t>
            </a:r>
            <a:r>
              <a:rPr lang="ja-JP" altLang="en-US" sz="1200" dirty="0"/>
              <a:t>な点などがありましたら、お早めにご相談ください。</a:t>
            </a:r>
            <a:endParaRPr lang="en-US" altLang="ja-JP" sz="1200" dirty="0"/>
          </a:p>
          <a:p>
            <a:pPr lvl="1"/>
            <a:r>
              <a:rPr lang="ja-JP" altLang="en-US" sz="1200"/>
              <a:t>ご提出</a:t>
            </a:r>
            <a:r>
              <a:rPr lang="ja-JP" altLang="en-US" sz="1200" dirty="0"/>
              <a:t>いただきました個人情報は、選考及び当塾からのお知らせ以外の目的では使用しません。</a:t>
            </a:r>
            <a:endParaRPr lang="ja-JP" altLang="ja-JP" sz="1200" dirty="0"/>
          </a:p>
        </p:txBody>
      </p:sp>
      <p:sp>
        <p:nvSpPr>
          <p:cNvPr id="13317"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926D64B-2AC4-4915-B9E6-E4EA1481516E}" type="slidenum">
              <a:rPr lang="ja-JP" altLang="en-US" sz="1200" smtClean="0">
                <a:solidFill>
                  <a:srgbClr val="000000"/>
                </a:solidFill>
              </a:rPr>
              <a:pPr>
                <a:spcBef>
                  <a:spcPct val="0"/>
                </a:spcBef>
                <a:buFontTx/>
                <a:buNone/>
              </a:pPr>
              <a:t>1</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1566D603-7407-4748-A37A-91C964CFCE8A}"/>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en-US" altLang="ja-JP" sz="1400" dirty="0"/>
              <a:t>9</a:t>
            </a:r>
            <a:r>
              <a:rPr lang="ja-JP" altLang="en-US" sz="1400" dirty="0"/>
              <a:t>．活動団体（法人）、事業、社会の傾向などについて</a:t>
            </a:r>
          </a:p>
        </p:txBody>
      </p:sp>
      <p:sp>
        <p:nvSpPr>
          <p:cNvPr id="19" name="コンテンツ プレースホルダー 18"/>
          <p:cNvSpPr>
            <a:spLocks noGrp="1"/>
          </p:cNvSpPr>
          <p:nvPr>
            <p:ph idx="1"/>
          </p:nvPr>
        </p:nvSpPr>
        <p:spPr>
          <a:xfrm>
            <a:off x="457200" y="985838"/>
            <a:ext cx="4013200" cy="2519362"/>
          </a:xfrm>
        </p:spPr>
        <p:txBody>
          <a:bodyPr/>
          <a:lstStyle/>
          <a:p>
            <a:pPr marL="0" indent="0">
              <a:buFont typeface="Arial" charset="0"/>
              <a:buNone/>
              <a:defRPr/>
            </a:pPr>
            <a:r>
              <a:rPr lang="ja-JP" altLang="en-US" u="sng" dirty="0"/>
              <a:t>自身、団体、事業の強み</a:t>
            </a:r>
            <a:endParaRPr lang="en-US" altLang="ja-JP" u="sng" dirty="0"/>
          </a:p>
          <a:p>
            <a:pPr>
              <a:buFont typeface="Arial" charset="0"/>
              <a:buChar char="•"/>
              <a:defRPr/>
            </a:pPr>
            <a:endParaRPr lang="ja-JP" altLang="en-US" dirty="0"/>
          </a:p>
        </p:txBody>
      </p:sp>
      <p:sp>
        <p:nvSpPr>
          <p:cNvPr id="24581"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9B6C3AD-92F5-4316-83CB-998EA4DE2983}" type="slidenum">
              <a:rPr lang="ja-JP" altLang="en-US" sz="1200" smtClean="0">
                <a:solidFill>
                  <a:srgbClr val="000000"/>
                </a:solidFill>
              </a:rPr>
              <a:pPr>
                <a:spcBef>
                  <a:spcPct val="0"/>
                </a:spcBef>
                <a:buFontTx/>
                <a:buNone/>
              </a:pPr>
              <a:t>10</a:t>
            </a:fld>
            <a:endParaRPr lang="ja-JP" altLang="en-US" sz="1200">
              <a:solidFill>
                <a:srgbClr val="000000"/>
              </a:solidFill>
            </a:endParaRPr>
          </a:p>
        </p:txBody>
      </p:sp>
      <p:cxnSp>
        <p:nvCxnSpPr>
          <p:cNvPr id="7" name="直線コネクタ 6"/>
          <p:cNvCxnSpPr>
            <a:cxnSpLocks noChangeShapeType="1"/>
          </p:cNvCxnSpPr>
          <p:nvPr/>
        </p:nvCxnSpPr>
        <p:spPr bwMode="auto">
          <a:xfrm>
            <a:off x="284163" y="3602038"/>
            <a:ext cx="8582025"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2" name="直線コネクタ 11"/>
          <p:cNvCxnSpPr>
            <a:cxnSpLocks noChangeShapeType="1"/>
            <a:stCxn id="24578" idx="2"/>
          </p:cNvCxnSpPr>
          <p:nvPr/>
        </p:nvCxnSpPr>
        <p:spPr bwMode="auto">
          <a:xfrm flipH="1">
            <a:off x="4567238" y="828675"/>
            <a:ext cx="4762" cy="5484813"/>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 name="コンテンツ プレースホルダー 18"/>
          <p:cNvSpPr txBox="1">
            <a:spLocks/>
          </p:cNvSpPr>
          <p:nvPr/>
        </p:nvSpPr>
        <p:spPr bwMode="auto">
          <a:xfrm>
            <a:off x="4673600" y="985838"/>
            <a:ext cx="4013200" cy="2519362"/>
          </a:xfrm>
          <a:prstGeom prst="rect">
            <a:avLst/>
          </a:prstGeom>
          <a:solidFill>
            <a:schemeClr val="lt1"/>
          </a:solidFill>
          <a:ln w="25400" cap="flat" cmpd="sng" algn="ctr">
            <a:solidFill>
              <a:schemeClr val="dk1"/>
            </a:solidFill>
            <a:prstDash val="solid"/>
          </a:ln>
          <a:effectLst/>
          <a:extLst/>
        </p:spPr>
        <p:txBody>
          <a:bodyPr/>
          <a:lstStyle>
            <a:lvl1pPr marL="342900" indent="-3429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charset="0"/>
              <a:buNone/>
              <a:defRPr/>
            </a:pPr>
            <a:r>
              <a:rPr lang="ja-JP" altLang="en-US" u="sng" dirty="0"/>
              <a:t>自身、団体、事業の弱み</a:t>
            </a:r>
            <a:endParaRPr lang="en-US" altLang="ja-JP" u="sng" dirty="0"/>
          </a:p>
          <a:p>
            <a:pPr>
              <a:defRPr/>
            </a:pPr>
            <a:endParaRPr lang="ja-JP" altLang="en-US" dirty="0"/>
          </a:p>
        </p:txBody>
      </p:sp>
      <p:sp>
        <p:nvSpPr>
          <p:cNvPr id="24" name="コンテンツ プレースホルダー 18"/>
          <p:cNvSpPr txBox="1">
            <a:spLocks/>
          </p:cNvSpPr>
          <p:nvPr/>
        </p:nvSpPr>
        <p:spPr bwMode="auto">
          <a:xfrm>
            <a:off x="457200" y="3675063"/>
            <a:ext cx="4013200" cy="2517775"/>
          </a:xfrm>
          <a:prstGeom prst="rect">
            <a:avLst/>
          </a:prstGeom>
          <a:solidFill>
            <a:schemeClr val="lt1"/>
          </a:solidFill>
          <a:ln w="25400" cap="flat" cmpd="sng" algn="ctr">
            <a:solidFill>
              <a:schemeClr val="dk1"/>
            </a:solidFill>
            <a:prstDash val="solid"/>
          </a:ln>
          <a:effectLst/>
          <a:extLst/>
        </p:spPr>
        <p:txBody>
          <a:bodyPr/>
          <a:lstStyle>
            <a:lvl1pPr marL="342900" indent="-3429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charset="0"/>
              <a:buNone/>
              <a:defRPr/>
            </a:pPr>
            <a:r>
              <a:rPr lang="ja-JP" altLang="en-US" u="sng" dirty="0"/>
              <a:t>社会、世間の傾向や追い風</a:t>
            </a:r>
            <a:endParaRPr lang="en-US" altLang="ja-JP" u="sng" dirty="0"/>
          </a:p>
          <a:p>
            <a:pPr>
              <a:defRPr/>
            </a:pPr>
            <a:endParaRPr lang="ja-JP" altLang="en-US" dirty="0"/>
          </a:p>
        </p:txBody>
      </p:sp>
      <p:sp>
        <p:nvSpPr>
          <p:cNvPr id="25" name="コンテンツ プレースホルダー 18"/>
          <p:cNvSpPr txBox="1">
            <a:spLocks/>
          </p:cNvSpPr>
          <p:nvPr/>
        </p:nvSpPr>
        <p:spPr bwMode="auto">
          <a:xfrm>
            <a:off x="4673600" y="3692525"/>
            <a:ext cx="4013200" cy="2519363"/>
          </a:xfrm>
          <a:prstGeom prst="rect">
            <a:avLst/>
          </a:prstGeom>
          <a:solidFill>
            <a:schemeClr val="lt1"/>
          </a:solidFill>
          <a:ln w="25400" cap="flat" cmpd="sng" algn="ctr">
            <a:solidFill>
              <a:schemeClr val="dk1"/>
            </a:solidFill>
            <a:prstDash val="solid"/>
          </a:ln>
          <a:effectLst/>
          <a:extLst/>
        </p:spPr>
        <p:txBody>
          <a:bodyPr/>
          <a:lstStyle>
            <a:lvl1pPr marL="342900" indent="-3429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charset="0"/>
              <a:buNone/>
              <a:defRPr/>
            </a:pPr>
            <a:r>
              <a:rPr lang="ja-JP" altLang="en-US" u="sng" dirty="0"/>
              <a:t>社会の脅威、向かい風</a:t>
            </a:r>
            <a:endParaRPr lang="en-US" altLang="ja-JP" u="sng" dirty="0"/>
          </a:p>
          <a:p>
            <a:pPr>
              <a:defRPr/>
            </a:pPr>
            <a:endParaRPr lang="ja-JP" altLang="en-US" dirty="0"/>
          </a:p>
        </p:txBody>
      </p:sp>
      <p:sp>
        <p:nvSpPr>
          <p:cNvPr id="11" name="フッター プレースホルダー 4">
            <a:extLst>
              <a:ext uri="{FF2B5EF4-FFF2-40B4-BE49-F238E27FC236}">
                <a16:creationId xmlns:a16="http://schemas.microsoft.com/office/drawing/2014/main" id="{613E8D78-1F8E-5B48-A5FD-60DF9D16B4A8}"/>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2"/>
          <p:cNvSpPr>
            <a:spLocks noGrp="1"/>
          </p:cNvSpPr>
          <p:nvPr>
            <p:ph type="title"/>
          </p:nvPr>
        </p:nvSpPr>
        <p:spPr/>
        <p:txBody>
          <a:bodyPr/>
          <a:lstStyle/>
          <a:p>
            <a:r>
              <a:rPr lang="en-US" altLang="ja-JP" sz="1400" dirty="0"/>
              <a:t>10</a:t>
            </a:r>
            <a:r>
              <a:rPr lang="ja-JP" altLang="en-US" sz="1400" dirty="0"/>
              <a:t>．関係者図（ステイクホルダー等について）</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marL="0" indent="0" eaLnBrk="1" fontAlgn="auto" hangingPunct="1">
              <a:spcAft>
                <a:spcPts val="0"/>
              </a:spcAft>
              <a:buFont typeface="Arial"/>
              <a:buNone/>
              <a:defRPr/>
            </a:pPr>
            <a:r>
              <a:rPr lang="ja-JP" altLang="en-US" sz="1200" dirty="0"/>
              <a:t>応援者、顧客、競争相手、連携相手、支援者、関連団体等についてできるだけわかりやすく図にまとめてください</a:t>
            </a:r>
            <a:endParaRPr lang="en-US" altLang="ja-JP" sz="1200" dirty="0"/>
          </a:p>
          <a:p>
            <a:pPr marL="0" indent="0" eaLnBrk="1" fontAlgn="auto" hangingPunct="1">
              <a:spcAft>
                <a:spcPts val="0"/>
              </a:spcAft>
              <a:buFont typeface="Arial" charset="0"/>
              <a:buNone/>
              <a:defRPr/>
            </a:pPr>
            <a:r>
              <a:rPr lang="en-US" altLang="ja-JP" sz="1200" dirty="0"/>
              <a:t>※</a:t>
            </a:r>
            <a:r>
              <a:rPr lang="ja-JP" altLang="en-US" sz="1200" dirty="0"/>
              <a:t>　どこまで関係ができているかもわかるように図示してください。</a:t>
            </a: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marL="0" indent="0" eaLnBrk="1" fontAlgn="auto" hangingPunct="1">
              <a:spcAft>
                <a:spcPts val="0"/>
              </a:spcAft>
              <a:buFont typeface="Arial" charset="0"/>
              <a:buNone/>
              <a:defRPr/>
            </a:pPr>
            <a:endParaRPr lang="ja-JP" altLang="en-US" sz="1200" dirty="0"/>
          </a:p>
          <a:p>
            <a:pPr lvl="1" eaLnBrk="1" fontAlgn="auto" hangingPunct="1">
              <a:spcAft>
                <a:spcPts val="0"/>
              </a:spcAft>
              <a:buFont typeface="Arial"/>
              <a:buChar char="–"/>
              <a:defRPr/>
            </a:pPr>
            <a:endParaRPr lang="en-US" altLang="ja-JP" sz="1200" dirty="0"/>
          </a:p>
          <a:p>
            <a:pPr lvl="1" eaLnBrk="1" fontAlgn="auto" hangingPunct="1">
              <a:spcAft>
                <a:spcPts val="0"/>
              </a:spcAft>
              <a:buFont typeface="Arial"/>
              <a:buChar char="–"/>
              <a:defRPr/>
            </a:pPr>
            <a:endParaRPr lang="en-US" altLang="ja-JP" sz="1200" dirty="0"/>
          </a:p>
          <a:p>
            <a:pPr lvl="1" eaLnBrk="1" fontAlgn="auto" hangingPunct="1">
              <a:spcAft>
                <a:spcPts val="0"/>
              </a:spcAft>
              <a:buFont typeface="Arial"/>
              <a:buChar char="–"/>
              <a:defRPr/>
            </a:pPr>
            <a:endParaRPr lang="en-US" altLang="ja-JP" sz="1200" dirty="0"/>
          </a:p>
          <a:p>
            <a:pPr marL="0" indent="0" eaLnBrk="1" fontAlgn="auto" hangingPunct="1">
              <a:spcAft>
                <a:spcPts val="0"/>
              </a:spcAft>
              <a:buFont typeface="Arial"/>
              <a:buNone/>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marL="0" indent="0" eaLnBrk="1" fontAlgn="auto" hangingPunct="1">
              <a:spcAft>
                <a:spcPts val="0"/>
              </a:spcAft>
              <a:buFont typeface="Arial" charset="0"/>
              <a:buNone/>
              <a:defRPr/>
            </a:pPr>
            <a:endParaRPr lang="ja-JP" altLang="en-US" sz="1200" dirty="0"/>
          </a:p>
        </p:txBody>
      </p:sp>
      <p:sp>
        <p:nvSpPr>
          <p:cNvPr id="25605"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C553583-762F-4B65-8018-7AC8F5E2C293}" type="slidenum">
              <a:rPr lang="ja-JP" altLang="en-US" sz="1200" smtClean="0">
                <a:solidFill>
                  <a:srgbClr val="000000"/>
                </a:solidFill>
              </a:rPr>
              <a:pPr>
                <a:spcBef>
                  <a:spcPct val="0"/>
                </a:spcBef>
                <a:buFontTx/>
                <a:buNone/>
              </a:pPr>
              <a:t>11</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ED1CCF04-0E12-A043-AC0F-86E9D6FE849F}"/>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en-US" altLang="ja-JP" sz="1400" dirty="0"/>
              <a:t>11</a:t>
            </a:r>
            <a:r>
              <a:rPr lang="ja-JP" altLang="en-US" sz="1400" dirty="0"/>
              <a:t>．先行事例について</a:t>
            </a:r>
          </a:p>
        </p:txBody>
      </p:sp>
      <p:sp>
        <p:nvSpPr>
          <p:cNvPr id="26627" name="コンテンツ プレースホルダー 2"/>
          <p:cNvSpPr>
            <a:spLocks noGrp="1"/>
          </p:cNvSpPr>
          <p:nvPr>
            <p:ph idx="1"/>
          </p:nvPr>
        </p:nvSpPr>
        <p:spPr>
          <a:ln>
            <a:solidFill>
              <a:schemeClr val="tx1"/>
            </a:solidFill>
            <a:miter lim="800000"/>
            <a:headEnd/>
            <a:tailEnd/>
          </a:ln>
        </p:spPr>
        <p:txBody>
          <a:bodyPr/>
          <a:lstStyle/>
          <a:p>
            <a:r>
              <a:rPr lang="ja-JP" altLang="en-US" dirty="0"/>
              <a:t>同様の社会課題に対する事業事例、もしくは参考にできる事業事例を列挙してください</a:t>
            </a:r>
            <a:endParaRPr lang="en-US" altLang="ja-JP" dirty="0"/>
          </a:p>
          <a:p>
            <a:pPr lvl="1"/>
            <a:endParaRPr lang="en-US" altLang="ja-JP" dirty="0"/>
          </a:p>
          <a:p>
            <a:pPr lvl="1"/>
            <a:endParaRPr lang="en-US" altLang="ja-JP" dirty="0"/>
          </a:p>
          <a:p>
            <a:pPr lvl="1"/>
            <a:endParaRPr lang="en-US" altLang="ja-JP" dirty="0"/>
          </a:p>
          <a:p>
            <a:pPr lvl="1"/>
            <a:endParaRPr lang="en-US" altLang="ja-JP" dirty="0"/>
          </a:p>
          <a:p>
            <a:pPr lvl="1"/>
            <a:endParaRPr lang="ja-JP" altLang="en-US" dirty="0"/>
          </a:p>
        </p:txBody>
      </p:sp>
      <p:sp>
        <p:nvSpPr>
          <p:cNvPr id="26629"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F461E-804A-42A1-800B-C39261DE7BBB}" type="slidenum">
              <a:rPr lang="ja-JP" altLang="en-US" sz="1200" smtClean="0">
                <a:solidFill>
                  <a:srgbClr val="000000"/>
                </a:solidFill>
              </a:rPr>
              <a:pPr>
                <a:spcBef>
                  <a:spcPct val="0"/>
                </a:spcBef>
                <a:buFontTx/>
                <a:buNone/>
              </a:pPr>
              <a:t>12</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73ABFF00-14C6-6249-ACDE-7D849EEF555D}"/>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99991750"/>
              </p:ext>
            </p:extLst>
          </p:nvPr>
        </p:nvGraphicFramePr>
        <p:xfrm>
          <a:off x="457200" y="928688"/>
          <a:ext cx="8229600" cy="5522912"/>
        </p:xfrm>
        <a:graphic>
          <a:graphicData uri="http://schemas.openxmlformats.org/drawingml/2006/table">
            <a:tbl>
              <a:tblPr/>
              <a:tblGrid>
                <a:gridCol w="1987550">
                  <a:extLst>
                    <a:ext uri="{9D8B030D-6E8A-4147-A177-3AD203B41FA5}">
                      <a16:colId xmlns:a16="http://schemas.microsoft.com/office/drawing/2014/main" val="20000"/>
                    </a:ext>
                  </a:extLst>
                </a:gridCol>
                <a:gridCol w="1984375">
                  <a:extLst>
                    <a:ext uri="{9D8B030D-6E8A-4147-A177-3AD203B41FA5}">
                      <a16:colId xmlns:a16="http://schemas.microsoft.com/office/drawing/2014/main" val="20001"/>
                    </a:ext>
                  </a:extLst>
                </a:gridCol>
                <a:gridCol w="2130425">
                  <a:extLst>
                    <a:ext uri="{9D8B030D-6E8A-4147-A177-3AD203B41FA5}">
                      <a16:colId xmlns:a16="http://schemas.microsoft.com/office/drawing/2014/main" val="20002"/>
                    </a:ext>
                  </a:extLst>
                </a:gridCol>
                <a:gridCol w="2127250">
                  <a:extLst>
                    <a:ext uri="{9D8B030D-6E8A-4147-A177-3AD203B41FA5}">
                      <a16:colId xmlns:a16="http://schemas.microsoft.com/office/drawing/2014/main" val="20003"/>
                    </a:ext>
                  </a:extLst>
                </a:gridCol>
              </a:tblGrid>
              <a:tr h="213384">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費用項目</a:t>
                      </a:r>
                    </a:p>
                  </a:txBody>
                  <a:tcPr marL="43162" marR="43162"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年別費用</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13384">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2018</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r>
                        <a:rPr kumimoji="1" lang="ja-JP" altLang="en-US"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（昨年）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2019</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2020</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17994">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3384">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売上項目</a:t>
                      </a:r>
                    </a:p>
                  </a:txBody>
                  <a:tcPr marL="43162" marR="43162"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年別売上</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13384">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2018</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r>
                        <a:rPr kumimoji="1" lang="ja-JP" altLang="en-US"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（昨年）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2019</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2020</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51382">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7688" name="タイトル 1"/>
          <p:cNvSpPr>
            <a:spLocks noGrp="1"/>
          </p:cNvSpPr>
          <p:nvPr>
            <p:ph type="title"/>
          </p:nvPr>
        </p:nvSpPr>
        <p:spPr/>
        <p:txBody>
          <a:bodyPr/>
          <a:lstStyle/>
          <a:p>
            <a:r>
              <a:rPr lang="en-US" altLang="ja-JP" sz="1400" dirty="0"/>
              <a:t>12</a:t>
            </a:r>
            <a:r>
              <a:rPr lang="ja-JP" altLang="en-US" sz="1400" dirty="0"/>
              <a:t>．収支について（</a:t>
            </a:r>
            <a:r>
              <a:rPr lang="en-US" altLang="ja-JP" sz="1400" dirty="0"/>
              <a:t>3</a:t>
            </a:r>
            <a:r>
              <a:rPr lang="ja-JP" altLang="en-US" sz="1400" dirty="0"/>
              <a:t>年分）</a:t>
            </a:r>
          </a:p>
        </p:txBody>
      </p:sp>
      <p:sp>
        <p:nvSpPr>
          <p:cNvPr id="27690"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385666E5-BD53-478F-BF73-0303463F9DE9}" type="slidenum">
              <a:rPr lang="ja-JP" altLang="en-US" sz="1200" smtClean="0">
                <a:solidFill>
                  <a:srgbClr val="000000"/>
                </a:solidFill>
              </a:rPr>
              <a:pPr>
                <a:spcBef>
                  <a:spcPct val="0"/>
                </a:spcBef>
                <a:buFontTx/>
                <a:buNone/>
              </a:pPr>
              <a:t>13</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EE84DC75-0C3D-CB40-81DA-1D9B5F04E7EF}"/>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258889479"/>
              </p:ext>
            </p:extLst>
          </p:nvPr>
        </p:nvGraphicFramePr>
        <p:xfrm>
          <a:off x="457200" y="939800"/>
          <a:ext cx="8229600" cy="3260725"/>
        </p:xfrm>
        <a:graphic>
          <a:graphicData uri="http://schemas.openxmlformats.org/drawingml/2006/table">
            <a:tbl>
              <a:tblPr/>
              <a:tblGrid>
                <a:gridCol w="1755775">
                  <a:extLst>
                    <a:ext uri="{9D8B030D-6E8A-4147-A177-3AD203B41FA5}">
                      <a16:colId xmlns:a16="http://schemas.microsoft.com/office/drawing/2014/main" val="20000"/>
                    </a:ext>
                  </a:extLst>
                </a:gridCol>
                <a:gridCol w="2427288">
                  <a:extLst>
                    <a:ext uri="{9D8B030D-6E8A-4147-A177-3AD203B41FA5}">
                      <a16:colId xmlns:a16="http://schemas.microsoft.com/office/drawing/2014/main" val="20001"/>
                    </a:ext>
                  </a:extLst>
                </a:gridCol>
                <a:gridCol w="1798637">
                  <a:extLst>
                    <a:ext uri="{9D8B030D-6E8A-4147-A177-3AD203B41FA5}">
                      <a16:colId xmlns:a16="http://schemas.microsoft.com/office/drawing/2014/main" val="20002"/>
                    </a:ext>
                  </a:extLst>
                </a:gridCol>
                <a:gridCol w="2247900">
                  <a:extLst>
                    <a:ext uri="{9D8B030D-6E8A-4147-A177-3AD203B41FA5}">
                      <a16:colId xmlns:a16="http://schemas.microsoft.com/office/drawing/2014/main" val="20003"/>
                    </a:ext>
                  </a:extLst>
                </a:gridCol>
              </a:tblGrid>
              <a:tr h="234950">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氏名</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（ふりがな）　</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47675">
                <a:tc vMerge="1">
                  <a:txBody>
                    <a:bodyPr/>
                    <a:lstStyle/>
                    <a:p>
                      <a:endParaRPr kumimoji="1" lang="ja-JP" altLang="en-US"/>
                    </a:p>
                  </a:txBody>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（漢字）</a:t>
                      </a:r>
                      <a:r>
                        <a:rPr kumimoji="1" lang="ja-JP" altLang="en-US" sz="18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zh-TW" altLang="en-US" sz="18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zh-TW"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性別</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国籍</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法人名（団体名）</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肩書き</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生年月日（西暦）</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年　　月　　日（</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4</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1</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日現在：　　歳）</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主な活動地域</a:t>
                      </a:r>
                      <a:endPar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E-mail</a:t>
                      </a: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アドレス</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携帯電話番号</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28709" name="タイトル 1"/>
          <p:cNvSpPr>
            <a:spLocks noGrp="1"/>
          </p:cNvSpPr>
          <p:nvPr>
            <p:ph type="title"/>
          </p:nvPr>
        </p:nvSpPr>
        <p:spPr/>
        <p:txBody>
          <a:bodyPr/>
          <a:lstStyle/>
          <a:p>
            <a:r>
              <a:rPr lang="en-US" altLang="ja-JP" sz="1400" dirty="0"/>
              <a:t>13</a:t>
            </a:r>
            <a:r>
              <a:rPr lang="ja-JP" altLang="en-US" sz="1400" dirty="0"/>
              <a:t>．本塾への応募に関する「応援者」について　</a:t>
            </a:r>
            <a:r>
              <a:rPr lang="en-US" altLang="ja-JP" sz="1400" dirty="0"/>
              <a:t> </a:t>
            </a:r>
            <a:r>
              <a:rPr lang="ja-JP" altLang="en-US" sz="1400" dirty="0"/>
              <a:t>   </a:t>
            </a:r>
            <a:r>
              <a:rPr lang="en-US" altLang="ja-JP" sz="1400" dirty="0"/>
              <a:t>※</a:t>
            </a:r>
            <a:r>
              <a:rPr lang="ja-JP" altLang="en-US" sz="1400" dirty="0"/>
              <a:t>エントリー起業家と別組織の方を想定しています</a:t>
            </a:r>
          </a:p>
        </p:txBody>
      </p:sp>
      <p:sp>
        <p:nvSpPr>
          <p:cNvPr id="12" name="コンテンツ プレースホルダー 1"/>
          <p:cNvSpPr>
            <a:spLocks noGrp="1"/>
          </p:cNvSpPr>
          <p:nvPr>
            <p:ph idx="1"/>
          </p:nvPr>
        </p:nvSpPr>
        <p:spPr>
          <a:xfrm>
            <a:off x="457200" y="4383088"/>
            <a:ext cx="8229600" cy="2108200"/>
          </a:xfrm>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個人のプロフィール</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応募者、応募活動団体（法人）との関係</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p:txBody>
      </p:sp>
      <p:sp>
        <p:nvSpPr>
          <p:cNvPr id="28712"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2F6BD5E0-EEB3-4DE9-8013-12FD624087D5}" type="slidenum">
              <a:rPr lang="ja-JP" altLang="en-US" sz="1200" smtClean="0">
                <a:solidFill>
                  <a:srgbClr val="000000"/>
                </a:solidFill>
              </a:rPr>
              <a:pPr>
                <a:spcBef>
                  <a:spcPct val="0"/>
                </a:spcBef>
                <a:buFontTx/>
                <a:buNone/>
              </a:pPr>
              <a:t>14</a:t>
            </a:fld>
            <a:endParaRPr lang="ja-JP" altLang="en-US" sz="1200">
              <a:solidFill>
                <a:srgbClr val="000000"/>
              </a:solidFill>
            </a:endParaRPr>
          </a:p>
        </p:txBody>
      </p:sp>
      <p:sp>
        <p:nvSpPr>
          <p:cNvPr id="8" name="フッター プレースホルダー 4">
            <a:extLst>
              <a:ext uri="{FF2B5EF4-FFF2-40B4-BE49-F238E27FC236}">
                <a16:creationId xmlns:a16="http://schemas.microsoft.com/office/drawing/2014/main" id="{199E2C5B-D9D8-094F-80C5-E8B1B6A02DC4}"/>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8"/>
          <p:cNvSpPr txBox="1">
            <a:spLocks noChangeArrowheads="1"/>
          </p:cNvSpPr>
          <p:nvPr/>
        </p:nvSpPr>
        <p:spPr bwMode="auto">
          <a:xfrm>
            <a:off x="457200" y="517525"/>
            <a:ext cx="8140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a:t>1</a:t>
            </a:r>
            <a:r>
              <a:rPr lang="ja-JP" altLang="en-US"/>
              <a:t>．応募者について</a:t>
            </a:r>
            <a:endParaRPr lang="en-US" altLang="ja-JP"/>
          </a:p>
          <a:p>
            <a:pPr eaLnBrk="1" hangingPunct="1">
              <a:spcBef>
                <a:spcPct val="0"/>
              </a:spcBef>
              <a:buFontTx/>
              <a:buNone/>
            </a:pPr>
            <a:endParaRPr lang="ja-JP" altLang="en-US"/>
          </a:p>
        </p:txBody>
      </p:sp>
      <p:graphicFrame>
        <p:nvGraphicFramePr>
          <p:cNvPr id="6" name="表 5"/>
          <p:cNvGraphicFramePr>
            <a:graphicFrameLocks noGrp="1"/>
          </p:cNvGraphicFramePr>
          <p:nvPr>
            <p:extLst>
              <p:ext uri="{D42A27DB-BD31-4B8C-83A1-F6EECF244321}">
                <p14:modId xmlns:p14="http://schemas.microsoft.com/office/powerpoint/2010/main" val="608237953"/>
              </p:ext>
            </p:extLst>
          </p:nvPr>
        </p:nvGraphicFramePr>
        <p:xfrm>
          <a:off x="450850" y="901700"/>
          <a:ext cx="8256588" cy="2227264"/>
        </p:xfrm>
        <a:graphic>
          <a:graphicData uri="http://schemas.openxmlformats.org/drawingml/2006/table">
            <a:tbl>
              <a:tblPr/>
              <a:tblGrid>
                <a:gridCol w="1762125">
                  <a:extLst>
                    <a:ext uri="{9D8B030D-6E8A-4147-A177-3AD203B41FA5}">
                      <a16:colId xmlns:a16="http://schemas.microsoft.com/office/drawing/2014/main" val="20000"/>
                    </a:ext>
                  </a:extLst>
                </a:gridCol>
                <a:gridCol w="2435225">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gridCol w="2255838">
                  <a:extLst>
                    <a:ext uri="{9D8B030D-6E8A-4147-A177-3AD203B41FA5}">
                      <a16:colId xmlns:a16="http://schemas.microsoft.com/office/drawing/2014/main" val="20003"/>
                    </a:ext>
                  </a:extLst>
                </a:gridCol>
              </a:tblGrid>
              <a:tr h="331788">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氏名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（ふりがな）　</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68324">
                <a:tc vMerge="1">
                  <a:txBody>
                    <a:bodyPr/>
                    <a:lstStyle/>
                    <a:p>
                      <a:endParaRPr kumimoji="1" lang="ja-JP" altLang="en-US"/>
                    </a:p>
                  </a:txBody>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（漢字）</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20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性別</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国籍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法人名（団体名）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肩書き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生年月日（西暦）</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年　　月　　日</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2019</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年</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4</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月１日現在：</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歳）</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811537677"/>
              </p:ext>
            </p:extLst>
          </p:nvPr>
        </p:nvGraphicFramePr>
        <p:xfrm>
          <a:off x="457200" y="3640138"/>
          <a:ext cx="8250238" cy="2932108"/>
        </p:xfrm>
        <a:graphic>
          <a:graphicData uri="http://schemas.openxmlformats.org/drawingml/2006/table">
            <a:tbl>
              <a:tblPr/>
              <a:tblGrid>
                <a:gridCol w="1773238">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主な活動地域</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22860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設立年月（西暦）</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228600" algn="just"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年　　月　　（法人設立：　　年　　月）</a:t>
                      </a: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郵便番号</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22860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住所</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E-mail</a:t>
                      </a: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アドレス</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電話番号</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03212">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携帯電話番号</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190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ホームページ</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http://</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190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ブログ</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sp>
        <p:nvSpPr>
          <p:cNvPr id="15421" name="テキスト ボックス 8"/>
          <p:cNvSpPr txBox="1">
            <a:spLocks noChangeArrowheads="1"/>
          </p:cNvSpPr>
          <p:nvPr/>
        </p:nvSpPr>
        <p:spPr bwMode="auto">
          <a:xfrm>
            <a:off x="450850" y="3236913"/>
            <a:ext cx="8140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a:t>2.</a:t>
            </a:r>
            <a:r>
              <a:rPr lang="ja-JP" altLang="en-US"/>
              <a:t>活動団体（法人）について</a:t>
            </a:r>
            <a:endParaRPr lang="en-US" altLang="ja-JP"/>
          </a:p>
          <a:p>
            <a:pPr eaLnBrk="1" hangingPunct="1">
              <a:spcBef>
                <a:spcPct val="0"/>
              </a:spcBef>
              <a:buFontTx/>
              <a:buNone/>
            </a:pPr>
            <a:endParaRPr lang="ja-JP" altLang="en-US"/>
          </a:p>
        </p:txBody>
      </p:sp>
      <p:sp>
        <p:nvSpPr>
          <p:cNvPr id="15423"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AF5F53E0-EE17-4E91-9FE6-D0249465BAFA}" type="slidenum">
              <a:rPr lang="ja-JP" altLang="en-US" sz="1200" smtClean="0">
                <a:solidFill>
                  <a:srgbClr val="000000"/>
                </a:solidFill>
              </a:rPr>
              <a:pPr>
                <a:spcBef>
                  <a:spcPct val="0"/>
                </a:spcBef>
                <a:buFontTx/>
                <a:buNone/>
              </a:pPr>
              <a:t>2</a:t>
            </a:fld>
            <a:endParaRPr lang="ja-JP" altLang="en-US" sz="1200">
              <a:solidFill>
                <a:srgbClr val="000000"/>
              </a:solidFill>
            </a:endParaRPr>
          </a:p>
        </p:txBody>
      </p:sp>
      <p:sp>
        <p:nvSpPr>
          <p:cNvPr id="11" name="フッター プレースホルダー 4">
            <a:extLst>
              <a:ext uri="{FF2B5EF4-FFF2-40B4-BE49-F238E27FC236}">
                <a16:creationId xmlns:a16="http://schemas.microsoft.com/office/drawing/2014/main" id="{208823A0-CDA6-6445-9847-763DB9181D9A}"/>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955923329"/>
              </p:ext>
            </p:extLst>
          </p:nvPr>
        </p:nvGraphicFramePr>
        <p:xfrm>
          <a:off x="436563" y="876300"/>
          <a:ext cx="8250237" cy="5535626"/>
        </p:xfrm>
        <a:graphic>
          <a:graphicData uri="http://schemas.openxmlformats.org/drawingml/2006/table">
            <a:tbl>
              <a:tblPr/>
              <a:tblGrid>
                <a:gridCol w="1614487">
                  <a:extLst>
                    <a:ext uri="{9D8B030D-6E8A-4147-A177-3AD203B41FA5}">
                      <a16:colId xmlns:a16="http://schemas.microsoft.com/office/drawing/2014/main" val="20000"/>
                    </a:ext>
                  </a:extLst>
                </a:gridCol>
                <a:gridCol w="6635750">
                  <a:extLst>
                    <a:ext uri="{9D8B030D-6E8A-4147-A177-3AD203B41FA5}">
                      <a16:colId xmlns:a16="http://schemas.microsoft.com/office/drawing/2014/main" val="20001"/>
                    </a:ext>
                  </a:extLst>
                </a:gridCol>
              </a:tblGrid>
              <a:tr h="544429">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活動のミッション、</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テーマ</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8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8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2833">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活動の特徴</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150</a:t>
                      </a: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字以内）</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8553">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取り組む</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事業名</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0473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事業の特徴</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150</a:t>
                      </a: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字以内）</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詳細は別途記入あり</a:t>
                      </a:r>
                      <a:endParaRPr kumimoji="1" lang="en-US" altLang="ja-JP"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99221">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事業のステージ</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（チェック（</a:t>
                      </a:r>
                      <a:r>
                        <a:rPr kumimoji="1" lang="en-US" altLang="ja-JP"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）してください）</a:t>
                      </a:r>
                      <a:endParaRPr kumimoji="1" lang="en-US" altLang="ja-JP"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既にサービスをスタートし事業として実施している</a:t>
                      </a:r>
                      <a:b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b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（サービス開始日</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年</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日）</a:t>
                      </a:r>
                      <a:endPar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サービス開始に向け、具体的に準備中である</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（テストマーケティングなど進めている）</a:t>
                      </a:r>
                      <a:endParaRPr kumimoji="1" lang="en-US" altLang="ja-JP"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（サービス開始予定日</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年</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日）</a:t>
                      </a: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プラン段階でこれから動き始めるステージである</a:t>
                      </a:r>
                      <a:endPar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1584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組織体制の状況</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常勤スタッフ：　名</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非常勤スタッフ：　名</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無償ボランティアスタッフ：　名</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その他：</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7435" name="タイトル 1"/>
          <p:cNvSpPr>
            <a:spLocks noGrp="1"/>
          </p:cNvSpPr>
          <p:nvPr>
            <p:ph type="title"/>
          </p:nvPr>
        </p:nvSpPr>
        <p:spPr/>
        <p:txBody>
          <a:bodyPr/>
          <a:lstStyle/>
          <a:p>
            <a:r>
              <a:rPr lang="en-US" altLang="ja-JP" sz="1400"/>
              <a:t>2</a:t>
            </a:r>
            <a:r>
              <a:rPr lang="ja-JP" altLang="en-US" sz="1400"/>
              <a:t>．団体（法人）、事業について</a:t>
            </a:r>
          </a:p>
        </p:txBody>
      </p:sp>
      <p:sp>
        <p:nvSpPr>
          <p:cNvPr id="17437"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2531053-311E-4DC0-8FEB-2210BA618879}" type="slidenum">
              <a:rPr lang="ja-JP" altLang="en-US" sz="1200" smtClean="0">
                <a:solidFill>
                  <a:srgbClr val="000000"/>
                </a:solidFill>
              </a:rPr>
              <a:pPr>
                <a:spcBef>
                  <a:spcPct val="0"/>
                </a:spcBef>
                <a:buFontTx/>
                <a:buNone/>
              </a:pPr>
              <a:t>3</a:t>
            </a:fld>
            <a:endParaRPr lang="ja-JP" altLang="en-US" sz="1200">
              <a:solidFill>
                <a:srgbClr val="000000"/>
              </a:solidFill>
            </a:endParaRPr>
          </a:p>
        </p:txBody>
      </p:sp>
      <p:sp>
        <p:nvSpPr>
          <p:cNvPr id="7" name="フッター プレースホルダー 4">
            <a:extLst>
              <a:ext uri="{FF2B5EF4-FFF2-40B4-BE49-F238E27FC236}">
                <a16:creationId xmlns:a16="http://schemas.microsoft.com/office/drawing/2014/main" id="{82CED9EB-7A51-0143-BFB6-ABBEC0EE9CA7}"/>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2"/>
          <p:cNvSpPr>
            <a:spLocks noGrp="1"/>
          </p:cNvSpPr>
          <p:nvPr>
            <p:ph type="title"/>
          </p:nvPr>
        </p:nvSpPr>
        <p:spPr/>
        <p:txBody>
          <a:bodyPr/>
          <a:lstStyle/>
          <a:p>
            <a:r>
              <a:rPr lang="en-US" altLang="ja-JP" sz="1400" dirty="0"/>
              <a:t>3</a:t>
            </a:r>
            <a:r>
              <a:rPr lang="ja-JP" altLang="en-US" sz="1400" dirty="0" err="1"/>
              <a:t>．</a:t>
            </a:r>
            <a:r>
              <a:rPr lang="ja-JP" altLang="en-US" sz="1400" dirty="0"/>
              <a:t>プロフィール　（可能な限り具体的にご記入ください）</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応募者（個人）のプロフィール</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この事業に取り組む動機やキッカケ、抱えている夢</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p:txBody>
      </p:sp>
      <p:sp>
        <p:nvSpPr>
          <p:cNvPr id="18437"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1A9E1AD-059F-4347-A0AE-9B9D25631DD7}" type="slidenum">
              <a:rPr lang="ja-JP" altLang="en-US" sz="1200" smtClean="0">
                <a:solidFill>
                  <a:srgbClr val="000000"/>
                </a:solidFill>
              </a:rPr>
              <a:pPr>
                <a:spcBef>
                  <a:spcPct val="0"/>
                </a:spcBef>
                <a:buFontTx/>
                <a:buNone/>
              </a:pPr>
              <a:t>4</a:t>
            </a:fld>
            <a:endParaRPr lang="ja-JP" altLang="en-US" sz="1200">
              <a:solidFill>
                <a:srgbClr val="000000"/>
              </a:solidFill>
            </a:endParaRPr>
          </a:p>
        </p:txBody>
      </p:sp>
      <p:sp>
        <p:nvSpPr>
          <p:cNvPr id="5" name="フッター プレースホルダー 4">
            <a:extLst>
              <a:ext uri="{FF2B5EF4-FFF2-40B4-BE49-F238E27FC236}">
                <a16:creationId xmlns:a16="http://schemas.microsoft.com/office/drawing/2014/main" id="{D412BACC-B47F-F14D-93E2-65845CBA610B}"/>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8"/>
          <p:cNvSpPr txBox="1">
            <a:spLocks noChangeArrowheads="1"/>
          </p:cNvSpPr>
          <p:nvPr/>
        </p:nvSpPr>
        <p:spPr bwMode="auto">
          <a:xfrm>
            <a:off x="457200" y="517525"/>
            <a:ext cx="8686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dirty="0"/>
              <a:t>4</a:t>
            </a:r>
            <a:r>
              <a:rPr lang="ja-JP" altLang="en-US"/>
              <a:t>．本塾プログラムへの同行者（パートナー）について　　</a:t>
            </a:r>
            <a:r>
              <a:rPr lang="en-US" altLang="ja-JP" dirty="0"/>
              <a:t>※</a:t>
            </a:r>
            <a:r>
              <a:rPr lang="ja-JP" altLang="en-US"/>
              <a:t>エントリー起業家と同一組織内の方を想定しています</a:t>
            </a:r>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2809597144"/>
              </p:ext>
            </p:extLst>
          </p:nvPr>
        </p:nvGraphicFramePr>
        <p:xfrm>
          <a:off x="457200" y="883030"/>
          <a:ext cx="8256588" cy="5608258"/>
        </p:xfrm>
        <a:graphic>
          <a:graphicData uri="http://schemas.openxmlformats.org/drawingml/2006/table">
            <a:tbl>
              <a:tblPr/>
              <a:tblGrid>
                <a:gridCol w="1762125">
                  <a:extLst>
                    <a:ext uri="{9D8B030D-6E8A-4147-A177-3AD203B41FA5}">
                      <a16:colId xmlns:a16="http://schemas.microsoft.com/office/drawing/2014/main" val="20000"/>
                    </a:ext>
                  </a:extLst>
                </a:gridCol>
                <a:gridCol w="2435225">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gridCol w="2255838">
                  <a:extLst>
                    <a:ext uri="{9D8B030D-6E8A-4147-A177-3AD203B41FA5}">
                      <a16:colId xmlns:a16="http://schemas.microsoft.com/office/drawing/2014/main" val="20003"/>
                    </a:ext>
                  </a:extLst>
                </a:gridCol>
              </a:tblGrid>
              <a:tr h="331788">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氏名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（ふりがな）　</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2649">
                <a:tc vMerge="1">
                  <a:txBody>
                    <a:bodyPr/>
                    <a:lstStyle/>
                    <a:p>
                      <a:endParaRPr kumimoji="1" lang="ja-JP" altLang="en-US"/>
                    </a:p>
                  </a:txBody>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（漢字）</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20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性別</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国籍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法人名（団体名）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肩書き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生年月日（西暦）</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年　　月　　日</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2019</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年</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4</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月１日現在：</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歳）</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844193">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ja-JP" altLang="en-US" sz="1400"/>
                        <a:t>パートナーの</a:t>
                      </a:r>
                      <a:endParaRPr lang="en-US" altLang="ja-JP" sz="1400" dirty="0"/>
                    </a:p>
                    <a:p>
                      <a:pPr marL="0" marR="0" lvl="0" indent="0" algn="ctr" defTabSz="457200" rtl="0" eaLnBrk="1" fontAlgn="base" latinLnBrk="0" hangingPunct="1">
                        <a:lnSpc>
                          <a:spcPct val="100000"/>
                        </a:lnSpc>
                        <a:spcBef>
                          <a:spcPct val="0"/>
                        </a:spcBef>
                        <a:spcAft>
                          <a:spcPct val="0"/>
                        </a:spcAft>
                        <a:buClrTx/>
                        <a:buSzTx/>
                        <a:buFontTx/>
                        <a:buNone/>
                        <a:tabLst/>
                        <a:defRPr/>
                      </a:pPr>
                      <a:r>
                        <a:rPr lang="ja-JP" altLang="en-US" sz="1400"/>
                        <a:t>プロフィール</a:t>
                      </a:r>
                      <a:endParaRPr lang="en-US" altLang="ja-JP" sz="1400" dirty="0"/>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87360934"/>
                  </a:ext>
                </a:extLst>
              </a:tr>
              <a:tr h="950996">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ja-JP" altLang="en-US" sz="1400"/>
                        <a:t>パートナーの本事業に参画する動機</a:t>
                      </a:r>
                      <a:endParaRPr lang="en-US" altLang="ja-JP" sz="1400" dirty="0"/>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2186934"/>
                  </a:ext>
                </a:extLst>
              </a:tr>
              <a:tr h="88231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参加日程</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参加する日程に●をつけてください</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5</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22</a:t>
                      </a:r>
                      <a:r>
                        <a:rPr kumimoji="1" lang="ja-JP" altLang="en-US" sz="1200" kern="1200">
                          <a:solidFill>
                            <a:schemeClr val="tx1"/>
                          </a:solidFill>
                          <a:effectLst/>
                          <a:latin typeface="+mn-lt"/>
                          <a:ea typeface="+mn-ea"/>
                          <a:cs typeface="+mn-cs"/>
                        </a:rPr>
                        <a:t>日（水）</a:t>
                      </a:r>
                      <a:r>
                        <a:rPr kumimoji="1" lang="en-US" altLang="ja-JP" sz="1200" kern="1200" dirty="0">
                          <a:solidFill>
                            <a:schemeClr val="tx1"/>
                          </a:solidFill>
                          <a:effectLst/>
                          <a:latin typeface="+mn-lt"/>
                          <a:ea typeface="+mn-ea"/>
                          <a:cs typeface="+mn-cs"/>
                        </a:rPr>
                        <a:t>18:00〜21:00	</a:t>
                      </a:r>
                      <a:r>
                        <a:rPr kumimoji="1" lang="ja-JP" altLang="en-US" sz="1200" kern="1200">
                          <a:solidFill>
                            <a:schemeClr val="tx1"/>
                          </a:solidFill>
                          <a:effectLst/>
                          <a:latin typeface="+mn-lt"/>
                          <a:ea typeface="+mn-ea"/>
                          <a:cs typeface="+mn-cs"/>
                        </a:rPr>
                        <a:t>　	事前研修（</a:t>
                      </a:r>
                      <a:r>
                        <a:rPr kumimoji="1" lang="en-US" altLang="ja-JP" sz="1200" kern="1200" dirty="0">
                          <a:solidFill>
                            <a:schemeClr val="tx1"/>
                          </a:solidFill>
                          <a:effectLst/>
                          <a:latin typeface="+mn-lt"/>
                          <a:ea typeface="+mn-ea"/>
                          <a:cs typeface="+mn-cs"/>
                        </a:rPr>
                        <a:t>1</a:t>
                      </a:r>
                      <a:r>
                        <a:rPr kumimoji="1" lang="ja-JP" altLang="en-US"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 </a:t>
                      </a:r>
                      <a:endParaRPr kumimoji="1" lang="ja-JP" altLang="ja-JP" sz="1200" kern="120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6</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19</a:t>
                      </a:r>
                      <a:r>
                        <a:rPr kumimoji="1" lang="ja-JP" altLang="en-US" sz="1200" kern="1200">
                          <a:solidFill>
                            <a:schemeClr val="tx1"/>
                          </a:solidFill>
                          <a:effectLst/>
                          <a:latin typeface="+mn-lt"/>
                          <a:ea typeface="+mn-ea"/>
                          <a:cs typeface="+mn-cs"/>
                        </a:rPr>
                        <a:t>日（水）</a:t>
                      </a:r>
                      <a:r>
                        <a:rPr kumimoji="1" lang="en-US" altLang="ja-JP" sz="1200" kern="1200" dirty="0">
                          <a:solidFill>
                            <a:schemeClr val="tx1"/>
                          </a:solidFill>
                          <a:effectLst/>
                          <a:latin typeface="+mn-lt"/>
                          <a:ea typeface="+mn-ea"/>
                          <a:cs typeface="+mn-cs"/>
                        </a:rPr>
                        <a:t>18:00〜21:00		</a:t>
                      </a:r>
                      <a:r>
                        <a:rPr kumimoji="1" lang="ja-JP" altLang="en-US" sz="1200" kern="1200">
                          <a:solidFill>
                            <a:schemeClr val="tx1"/>
                          </a:solidFill>
                          <a:effectLst/>
                          <a:latin typeface="+mn-lt"/>
                          <a:ea typeface="+mn-ea"/>
                          <a:cs typeface="+mn-cs"/>
                        </a:rPr>
                        <a:t>事前研修（</a:t>
                      </a:r>
                      <a:r>
                        <a:rPr kumimoji="1" lang="en-US" altLang="ja-JP" sz="1200" kern="1200" dirty="0">
                          <a:solidFill>
                            <a:schemeClr val="tx1"/>
                          </a:solidFill>
                          <a:effectLst/>
                          <a:latin typeface="+mn-lt"/>
                          <a:ea typeface="+mn-ea"/>
                          <a:cs typeface="+mn-cs"/>
                        </a:rPr>
                        <a:t>2</a:t>
                      </a:r>
                      <a:r>
                        <a:rPr kumimoji="1" lang="ja-JP" altLang="en-US"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7</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26</a:t>
                      </a:r>
                      <a:r>
                        <a:rPr kumimoji="1" lang="ja-JP" altLang="en-US" sz="1200" kern="1200">
                          <a:solidFill>
                            <a:schemeClr val="tx1"/>
                          </a:solidFill>
                          <a:effectLst/>
                          <a:latin typeface="+mn-lt"/>
                          <a:ea typeface="+mn-ea"/>
                          <a:cs typeface="+mn-cs"/>
                        </a:rPr>
                        <a:t>日（金）</a:t>
                      </a:r>
                      <a:r>
                        <a:rPr kumimoji="1" lang="en-US" altLang="ja-JP" sz="1200" kern="1200" dirty="0">
                          <a:solidFill>
                            <a:schemeClr val="tx1"/>
                          </a:solidFill>
                          <a:effectLst/>
                          <a:latin typeface="+mn-lt"/>
                          <a:ea typeface="+mn-ea"/>
                          <a:cs typeface="+mn-cs"/>
                        </a:rPr>
                        <a:t>18:00〜21:00		</a:t>
                      </a:r>
                      <a:r>
                        <a:rPr kumimoji="1" lang="ja-JP" altLang="en-US" sz="1200" kern="1200">
                          <a:solidFill>
                            <a:schemeClr val="tx1"/>
                          </a:solidFill>
                          <a:effectLst/>
                          <a:latin typeface="+mn-lt"/>
                          <a:ea typeface="+mn-ea"/>
                          <a:cs typeface="+mn-cs"/>
                        </a:rPr>
                        <a:t>事前研修（</a:t>
                      </a:r>
                      <a:r>
                        <a:rPr kumimoji="1" lang="en-US" altLang="ja-JP" sz="1200" kern="1200" dirty="0">
                          <a:solidFill>
                            <a:schemeClr val="tx1"/>
                          </a:solidFill>
                          <a:effectLst/>
                          <a:latin typeface="+mn-lt"/>
                          <a:ea typeface="+mn-ea"/>
                          <a:cs typeface="+mn-cs"/>
                        </a:rPr>
                        <a:t>3</a:t>
                      </a:r>
                      <a:r>
                        <a:rPr kumimoji="1" lang="ja-JP" altLang="en-US"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 </a:t>
                      </a:r>
                      <a:endParaRPr kumimoji="1" lang="ja-JP" altLang="ja-JP" sz="1200" kern="120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8</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4</a:t>
                      </a:r>
                      <a:r>
                        <a:rPr kumimoji="1" lang="ja-JP" altLang="en-US" sz="1200" kern="1200">
                          <a:solidFill>
                            <a:schemeClr val="tx1"/>
                          </a:solidFill>
                          <a:effectLst/>
                          <a:latin typeface="+mn-lt"/>
                          <a:ea typeface="+mn-ea"/>
                          <a:cs typeface="+mn-cs"/>
                        </a:rPr>
                        <a:t>日（日）</a:t>
                      </a:r>
                      <a:r>
                        <a:rPr kumimoji="1" lang="en-US" altLang="ja-JP" sz="1200" kern="1200" dirty="0">
                          <a:solidFill>
                            <a:schemeClr val="tx1"/>
                          </a:solidFill>
                          <a:effectLst/>
                          <a:latin typeface="+mn-lt"/>
                          <a:ea typeface="+mn-ea"/>
                          <a:cs typeface="+mn-cs"/>
                        </a:rPr>
                        <a:t>13:00〜17:00		</a:t>
                      </a:r>
                      <a:r>
                        <a:rPr kumimoji="1" lang="ja-JP" altLang="ja-JP" sz="1200" kern="1200" dirty="0">
                          <a:solidFill>
                            <a:schemeClr val="tx1"/>
                          </a:solidFill>
                          <a:effectLst/>
                          <a:latin typeface="+mn-lt"/>
                          <a:ea typeface="+mn-ea"/>
                          <a:cs typeface="+mn-cs"/>
                        </a:rPr>
                        <a:t>最終選考会（公開プレゼンテーション）</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9</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7</a:t>
                      </a:r>
                      <a:r>
                        <a:rPr kumimoji="1" lang="ja-JP" altLang="en-US" sz="1200" kern="1200">
                          <a:solidFill>
                            <a:schemeClr val="tx1"/>
                          </a:solidFill>
                          <a:effectLst/>
                          <a:latin typeface="+mn-lt"/>
                          <a:ea typeface="+mn-ea"/>
                          <a:cs typeface="+mn-cs"/>
                        </a:rPr>
                        <a:t>日（土）</a:t>
                      </a:r>
                      <a:r>
                        <a:rPr kumimoji="1" lang="en-US" altLang="ja-JP" sz="1200" kern="1200" dirty="0">
                          <a:solidFill>
                            <a:schemeClr val="tx1"/>
                          </a:solidFill>
                          <a:effectLst/>
                          <a:latin typeface="+mn-lt"/>
                          <a:ea typeface="+mn-ea"/>
                          <a:cs typeface="+mn-cs"/>
                        </a:rPr>
                        <a:t>10:00〜18:00 		</a:t>
                      </a:r>
                      <a:r>
                        <a:rPr kumimoji="1" lang="ja-JP" altLang="ja-JP" sz="1200" kern="1200" dirty="0">
                          <a:solidFill>
                            <a:schemeClr val="tx1"/>
                          </a:solidFill>
                          <a:effectLst/>
                          <a:latin typeface="+mn-lt"/>
                          <a:ea typeface="+mn-ea"/>
                          <a:cs typeface="+mn-cs"/>
                        </a:rPr>
                        <a:t>キックオフ研修（</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日目）</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9</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8</a:t>
                      </a:r>
                      <a:r>
                        <a:rPr kumimoji="1" lang="ja-JP" altLang="en-US" sz="1200" kern="1200">
                          <a:solidFill>
                            <a:schemeClr val="tx1"/>
                          </a:solidFill>
                          <a:effectLst/>
                          <a:latin typeface="+mn-lt"/>
                          <a:ea typeface="+mn-ea"/>
                          <a:cs typeface="+mn-cs"/>
                        </a:rPr>
                        <a:t>日（日）</a:t>
                      </a:r>
                      <a:r>
                        <a:rPr kumimoji="1" lang="en-US" altLang="ja-JP" sz="1200" kern="1200" dirty="0">
                          <a:solidFill>
                            <a:schemeClr val="tx1"/>
                          </a:solidFill>
                          <a:effectLst/>
                          <a:latin typeface="+mn-lt"/>
                          <a:ea typeface="+mn-ea"/>
                          <a:cs typeface="+mn-cs"/>
                        </a:rPr>
                        <a:t>10:00〜18:00 		</a:t>
                      </a:r>
                      <a:r>
                        <a:rPr kumimoji="1" lang="ja-JP" altLang="ja-JP" sz="1200" kern="1200" dirty="0">
                          <a:solidFill>
                            <a:schemeClr val="tx1"/>
                          </a:solidFill>
                          <a:effectLst/>
                          <a:latin typeface="+mn-lt"/>
                          <a:ea typeface="+mn-ea"/>
                          <a:cs typeface="+mn-cs"/>
                        </a:rPr>
                        <a:t>キックオフ研修（</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日目）</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12</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3</a:t>
                      </a:r>
                      <a:r>
                        <a:rPr kumimoji="1" lang="ja-JP" altLang="en-US" sz="1200" kern="1200">
                          <a:solidFill>
                            <a:schemeClr val="tx1"/>
                          </a:solidFill>
                          <a:effectLst/>
                          <a:latin typeface="+mn-lt"/>
                          <a:ea typeface="+mn-ea"/>
                          <a:cs typeface="+mn-cs"/>
                        </a:rPr>
                        <a:t>日（火）</a:t>
                      </a:r>
                      <a:r>
                        <a:rPr kumimoji="1" lang="en-US" altLang="ja-JP" sz="1200" kern="1200" dirty="0">
                          <a:solidFill>
                            <a:schemeClr val="tx1"/>
                          </a:solidFill>
                          <a:effectLst/>
                          <a:latin typeface="+mn-lt"/>
                          <a:ea typeface="+mn-ea"/>
                          <a:cs typeface="+mn-cs"/>
                        </a:rPr>
                        <a:t>10:00〜18:00 	</a:t>
                      </a:r>
                      <a:r>
                        <a:rPr kumimoji="1" lang="ja-JP" altLang="ja-JP" sz="1200" kern="1200" dirty="0">
                          <a:solidFill>
                            <a:schemeClr val="tx1"/>
                          </a:solidFill>
                          <a:effectLst/>
                          <a:latin typeface="+mn-lt"/>
                          <a:ea typeface="+mn-ea"/>
                          <a:cs typeface="+mn-cs"/>
                        </a:rPr>
                        <a:t>中間研修（</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日目）</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12</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4</a:t>
                      </a:r>
                      <a:r>
                        <a:rPr kumimoji="1" lang="ja-JP" altLang="en-US" sz="1200" kern="1200">
                          <a:solidFill>
                            <a:schemeClr val="tx1"/>
                          </a:solidFill>
                          <a:effectLst/>
                          <a:latin typeface="+mn-lt"/>
                          <a:ea typeface="+mn-ea"/>
                          <a:cs typeface="+mn-cs"/>
                        </a:rPr>
                        <a:t>日（水）</a:t>
                      </a:r>
                      <a:r>
                        <a:rPr kumimoji="1" lang="en-US" altLang="ja-JP" sz="1200" kern="1200" dirty="0">
                          <a:solidFill>
                            <a:schemeClr val="tx1"/>
                          </a:solidFill>
                          <a:effectLst/>
                          <a:latin typeface="+mn-lt"/>
                          <a:ea typeface="+mn-ea"/>
                          <a:cs typeface="+mn-cs"/>
                        </a:rPr>
                        <a:t>10:00</a:t>
                      </a:r>
                      <a:r>
                        <a:rPr kumimoji="1" lang="ja-JP" altLang="ja-JP"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		</a:t>
                      </a:r>
                      <a:r>
                        <a:rPr kumimoji="1" lang="ja-JP" altLang="ja-JP" sz="1200" kern="1200">
                          <a:solidFill>
                            <a:schemeClr val="tx1"/>
                          </a:solidFill>
                          <a:effectLst/>
                          <a:latin typeface="+mn-lt"/>
                          <a:ea typeface="+mn-ea"/>
                          <a:cs typeface="+mn-cs"/>
                        </a:rPr>
                        <a:t>中間</a:t>
                      </a:r>
                      <a:r>
                        <a:rPr kumimoji="1" lang="ja-JP" altLang="ja-JP" sz="1200" kern="1200" dirty="0">
                          <a:solidFill>
                            <a:schemeClr val="tx1"/>
                          </a:solidFill>
                          <a:effectLst/>
                          <a:latin typeface="+mn-lt"/>
                          <a:ea typeface="+mn-ea"/>
                          <a:cs typeface="+mn-cs"/>
                        </a:rPr>
                        <a:t>研修（</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日目）</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ja-JP" altLang="en-US" sz="1200" kern="120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2020</a:t>
                      </a:r>
                      <a:r>
                        <a:rPr kumimoji="1" lang="ja-JP" altLang="en-US" sz="1200" kern="120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3</a:t>
                      </a:r>
                      <a:r>
                        <a:rPr kumimoji="1" lang="ja-JP" altLang="en-US" sz="1200" kern="120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15</a:t>
                      </a:r>
                      <a:r>
                        <a:rPr kumimoji="1" lang="ja-JP" altLang="en-US" sz="1200" kern="1200">
                          <a:solidFill>
                            <a:schemeClr val="tx1"/>
                          </a:solidFill>
                          <a:effectLst/>
                          <a:latin typeface="+mn-lt"/>
                          <a:ea typeface="+mn-ea"/>
                          <a:cs typeface="+mn-cs"/>
                        </a:rPr>
                        <a:t>日（日） </a:t>
                      </a:r>
                      <a:r>
                        <a:rPr kumimoji="1" lang="en-US" altLang="ja-JP" sz="1200" kern="1200" dirty="0">
                          <a:solidFill>
                            <a:schemeClr val="tx1"/>
                          </a:solidFill>
                          <a:effectLst/>
                          <a:latin typeface="+mn-lt"/>
                          <a:ea typeface="+mn-ea"/>
                          <a:cs typeface="+mn-cs"/>
                        </a:rPr>
                        <a:t>10:00</a:t>
                      </a:r>
                      <a:r>
                        <a:rPr kumimoji="1" lang="ja-JP" altLang="ja-JP" sz="1200" kern="120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	</a:t>
                      </a:r>
                      <a:r>
                        <a:rPr kumimoji="1" lang="ja-JP" altLang="ja-JP" sz="1200" kern="1200">
                          <a:solidFill>
                            <a:schemeClr val="tx1"/>
                          </a:solidFill>
                          <a:effectLst/>
                          <a:latin typeface="+mn-lt"/>
                          <a:ea typeface="+mn-ea"/>
                          <a:cs typeface="+mn-cs"/>
                        </a:rPr>
                        <a:t>最終</a:t>
                      </a:r>
                      <a:r>
                        <a:rPr kumimoji="1" lang="ja-JP" altLang="ja-JP" sz="1200" kern="1200" dirty="0">
                          <a:solidFill>
                            <a:schemeClr val="tx1"/>
                          </a:solidFill>
                          <a:effectLst/>
                          <a:latin typeface="+mn-lt"/>
                          <a:ea typeface="+mn-ea"/>
                          <a:cs typeface="+mn-cs"/>
                        </a:rPr>
                        <a:t>報告会</a:t>
                      </a:r>
                      <a:endParaRPr kumimoji="1" lang="ja-JP" altLang="en-US" sz="1200" kern="1200" dirty="0">
                        <a:solidFill>
                          <a:schemeClr val="tx1"/>
                        </a:solidFill>
                        <a:effectLst/>
                        <a:latin typeface="+mn-lt"/>
                        <a:ea typeface="+mn-ea"/>
                        <a:cs typeface="+mn-cs"/>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12758296"/>
                  </a:ext>
                </a:extLst>
              </a:tr>
            </a:tbl>
          </a:graphicData>
        </a:graphic>
      </p:graphicFrame>
      <p:sp>
        <p:nvSpPr>
          <p:cNvPr id="15423"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AF5F53E0-EE17-4E91-9FE6-D0249465BAFA}" type="slidenum">
              <a:rPr lang="ja-JP" altLang="en-US" sz="1200" smtClean="0">
                <a:solidFill>
                  <a:srgbClr val="000000"/>
                </a:solidFill>
              </a:rPr>
              <a:pPr>
                <a:spcBef>
                  <a:spcPct val="0"/>
                </a:spcBef>
                <a:buFontTx/>
                <a:buNone/>
              </a:pPr>
              <a:t>5</a:t>
            </a:fld>
            <a:endParaRPr lang="ja-JP" altLang="en-US" sz="1200">
              <a:solidFill>
                <a:srgbClr val="000000"/>
              </a:solidFill>
            </a:endParaRPr>
          </a:p>
        </p:txBody>
      </p:sp>
      <p:sp>
        <p:nvSpPr>
          <p:cNvPr id="9" name="フッター プレースホルダー 4"/>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331267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2"/>
          <p:cNvSpPr>
            <a:spLocks noGrp="1"/>
          </p:cNvSpPr>
          <p:nvPr>
            <p:ph type="title"/>
          </p:nvPr>
        </p:nvSpPr>
        <p:spPr/>
        <p:txBody>
          <a:bodyPr/>
          <a:lstStyle/>
          <a:p>
            <a:r>
              <a:rPr lang="en-US" altLang="ja-JP" sz="1400" dirty="0"/>
              <a:t>5</a:t>
            </a:r>
            <a:r>
              <a:rPr lang="ja-JP" altLang="en-US" sz="1400"/>
              <a:t>．取り組む社会（地域）課題と顧客について</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解決したいと考えている社会（地域）課題</a:t>
            </a:r>
            <a:endParaRPr lang="en-US" altLang="ja-JP" dirty="0"/>
          </a:p>
          <a:p>
            <a:pPr lvl="1" eaLnBrk="1" fontAlgn="auto" hangingPunct="1">
              <a:spcAft>
                <a:spcPts val="0"/>
              </a:spcAft>
              <a:buFont typeface="Arial" charset="0"/>
              <a:buChar char="–"/>
              <a:defRPr/>
            </a:pPr>
            <a:r>
              <a:rPr lang="ja-JP" altLang="en-US" dirty="0"/>
              <a:t>課題を抱えている人は誰ですか？</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r>
              <a:rPr lang="ja-JP" altLang="en-US" dirty="0"/>
              <a:t>その課題はどんなものですか？</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事業として取り組む課題が解決された理想の状態</a:t>
            </a: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charset="0"/>
              <a:buChar char="–"/>
              <a:defRPr/>
            </a:pPr>
            <a:endParaRPr lang="en-US" altLang="ja-JP" dirty="0"/>
          </a:p>
        </p:txBody>
      </p:sp>
      <p:sp>
        <p:nvSpPr>
          <p:cNvPr id="19461"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EC2EA08-2CA3-4E3E-BB1D-2FEB99FBDFF0}" type="slidenum">
              <a:rPr lang="ja-JP" altLang="en-US" sz="1200" smtClean="0">
                <a:solidFill>
                  <a:srgbClr val="000000"/>
                </a:solidFill>
              </a:rPr>
              <a:pPr>
                <a:spcBef>
                  <a:spcPct val="0"/>
                </a:spcBef>
                <a:buFontTx/>
                <a:buNone/>
              </a:pPr>
              <a:t>6</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9E24B8F9-7A76-274F-AE9A-1E01D3872520}"/>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en-US" altLang="ja-JP" sz="1400" dirty="0"/>
              <a:t>6</a:t>
            </a:r>
            <a:r>
              <a:rPr lang="ja-JP" altLang="en-US" sz="1400" dirty="0"/>
              <a:t>．取り組む社会（地域）課題と顧客について</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62446769"/>
              </p:ext>
            </p:extLst>
          </p:nvPr>
        </p:nvGraphicFramePr>
        <p:xfrm>
          <a:off x="336550" y="881063"/>
          <a:ext cx="8350249" cy="5838825"/>
        </p:xfrm>
        <a:graphic>
          <a:graphicData uri="http://schemas.openxmlformats.org/drawingml/2006/table">
            <a:tbl>
              <a:tblPr firstRow="1" bandRow="1">
                <a:tableStyleId>{8EC20E35-A176-4012-BC5E-935CFFF8708E}</a:tableStyleId>
              </a:tblPr>
              <a:tblGrid>
                <a:gridCol w="1160801">
                  <a:extLst>
                    <a:ext uri="{9D8B030D-6E8A-4147-A177-3AD203B41FA5}">
                      <a16:colId xmlns:a16="http://schemas.microsoft.com/office/drawing/2014/main" val="20000"/>
                    </a:ext>
                  </a:extLst>
                </a:gridCol>
                <a:gridCol w="1797362">
                  <a:extLst>
                    <a:ext uri="{9D8B030D-6E8A-4147-A177-3AD203B41FA5}">
                      <a16:colId xmlns:a16="http://schemas.microsoft.com/office/drawing/2014/main" val="20001"/>
                    </a:ext>
                  </a:extLst>
                </a:gridCol>
                <a:gridCol w="1797362">
                  <a:extLst>
                    <a:ext uri="{9D8B030D-6E8A-4147-A177-3AD203B41FA5}">
                      <a16:colId xmlns:a16="http://schemas.microsoft.com/office/drawing/2014/main" val="20002"/>
                    </a:ext>
                  </a:extLst>
                </a:gridCol>
                <a:gridCol w="1797362">
                  <a:extLst>
                    <a:ext uri="{9D8B030D-6E8A-4147-A177-3AD203B41FA5}">
                      <a16:colId xmlns:a16="http://schemas.microsoft.com/office/drawing/2014/main" val="20003"/>
                    </a:ext>
                  </a:extLst>
                </a:gridCol>
                <a:gridCol w="1797362">
                  <a:extLst>
                    <a:ext uri="{9D8B030D-6E8A-4147-A177-3AD203B41FA5}">
                      <a16:colId xmlns:a16="http://schemas.microsoft.com/office/drawing/2014/main" val="20004"/>
                    </a:ext>
                  </a:extLst>
                </a:gridCol>
              </a:tblGrid>
              <a:tr h="856065">
                <a:tc>
                  <a:txBody>
                    <a:bodyPr/>
                    <a:lstStyle/>
                    <a:p>
                      <a:pPr algn="ctr"/>
                      <a:r>
                        <a:rPr kumimoji="1" lang="ja-JP" altLang="en-US" sz="1400" dirty="0"/>
                        <a:t>項目</a:t>
                      </a:r>
                    </a:p>
                  </a:txBody>
                  <a:tcPr marL="91436" marR="91436" marT="45721" marB="45721" anchor="ctr"/>
                </a:tc>
                <a:tc>
                  <a:txBody>
                    <a:bodyPr/>
                    <a:lstStyle/>
                    <a:p>
                      <a:pPr algn="ctr"/>
                      <a:r>
                        <a:rPr kumimoji="1" lang="ja-JP" altLang="en-US" sz="1400" dirty="0"/>
                        <a:t>対象者の設定</a:t>
                      </a:r>
                    </a:p>
                  </a:txBody>
                  <a:tcPr marL="91436" marR="91436" marT="45721" marB="45721" anchor="ctr"/>
                </a:tc>
                <a:tc>
                  <a:txBody>
                    <a:bodyPr/>
                    <a:lstStyle/>
                    <a:p>
                      <a:pPr algn="ctr"/>
                      <a:r>
                        <a:rPr kumimoji="1" lang="ja-JP" altLang="en-US" sz="1400" dirty="0"/>
                        <a:t>対象者の実態数</a:t>
                      </a:r>
                      <a:endParaRPr kumimoji="1" lang="en-US" altLang="ja-JP" sz="1400" dirty="0"/>
                    </a:p>
                  </a:txBody>
                  <a:tcPr marL="91436" marR="91436" marT="45721" marB="45721" anchor="ctr"/>
                </a:tc>
                <a:tc>
                  <a:txBody>
                    <a:bodyPr/>
                    <a:lstStyle/>
                    <a:p>
                      <a:pPr algn="ctr"/>
                      <a:r>
                        <a:rPr kumimoji="1" lang="ja-JP" altLang="en-US" sz="1400" dirty="0"/>
                        <a:t>現在の受益者数</a:t>
                      </a:r>
                      <a:endParaRPr kumimoji="1" lang="en-US" altLang="ja-JP" sz="1400" dirty="0"/>
                    </a:p>
                    <a:p>
                      <a:pPr algn="ctr"/>
                      <a:r>
                        <a:rPr kumimoji="1" lang="ja-JP" altLang="en-US" sz="1400" dirty="0"/>
                        <a:t>又は顧客数</a:t>
                      </a:r>
                      <a:endParaRPr kumimoji="1" lang="ja-JP" altLang="en-US" sz="1200" dirty="0"/>
                    </a:p>
                  </a:txBody>
                  <a:tcPr marL="91436" marR="91436" marT="45721" marB="45721" anchor="ctr"/>
                </a:tc>
                <a:tc>
                  <a:txBody>
                    <a:bodyPr/>
                    <a:lstStyle/>
                    <a:p>
                      <a:pPr algn="ctr"/>
                      <a:r>
                        <a:rPr kumimoji="1" lang="en-US" altLang="ja-JP" sz="1400" dirty="0"/>
                        <a:t>3</a:t>
                      </a:r>
                      <a:r>
                        <a:rPr kumimoji="1" lang="ja-JP" altLang="en-US" sz="1400" dirty="0"/>
                        <a:t>年後</a:t>
                      </a:r>
                      <a:r>
                        <a:rPr kumimoji="1" lang="ja-JP" altLang="en-US" sz="1400"/>
                        <a:t>（</a:t>
                      </a:r>
                      <a:r>
                        <a:rPr kumimoji="1" lang="en-US" altLang="ja-JP" sz="1400" dirty="0"/>
                        <a:t>2022</a:t>
                      </a:r>
                      <a:r>
                        <a:rPr kumimoji="1" lang="ja-JP" altLang="en-US" sz="1400"/>
                        <a:t>年</a:t>
                      </a:r>
                      <a:r>
                        <a:rPr kumimoji="1" lang="ja-JP" altLang="en-US" sz="1400" dirty="0"/>
                        <a:t>）の</a:t>
                      </a:r>
                      <a:endParaRPr kumimoji="1" lang="en-US" altLang="ja-JP" sz="1400" dirty="0"/>
                    </a:p>
                    <a:p>
                      <a:pPr algn="ctr"/>
                      <a:r>
                        <a:rPr kumimoji="1" lang="ja-JP" altLang="en-US" sz="1400" dirty="0"/>
                        <a:t>受益者数又は顧客数</a:t>
                      </a:r>
                    </a:p>
                  </a:txBody>
                  <a:tcPr marL="91436" marR="91436" marT="45721" marB="45721" anchor="ctr"/>
                </a:tc>
                <a:extLst>
                  <a:ext uri="{0D108BD9-81ED-4DB2-BD59-A6C34878D82A}">
                    <a16:rowId xmlns:a16="http://schemas.microsoft.com/office/drawing/2014/main" val="10000"/>
                  </a:ext>
                </a:extLst>
              </a:tr>
              <a:tr h="2491380">
                <a:tc>
                  <a:txBody>
                    <a:bodyPr/>
                    <a:lstStyle/>
                    <a:p>
                      <a:pPr algn="ctr"/>
                      <a:r>
                        <a:rPr kumimoji="1" lang="ja-JP" altLang="en-US" sz="1400" dirty="0"/>
                        <a:t>課題を抱えている人</a:t>
                      </a:r>
                    </a:p>
                  </a:txBody>
                  <a:tcPr marL="91436" marR="91436" marT="45721" marB="45721" anchor="ctr"/>
                </a:tc>
                <a:tc>
                  <a:txBody>
                    <a:bodyPr/>
                    <a:lstStyle/>
                    <a:p>
                      <a:endParaRPr kumimoji="1" lang="en-US" altLang="ja-JP" sz="1400" dirty="0"/>
                    </a:p>
                  </a:txBody>
                  <a:tcPr marL="91436" marR="91436" marT="45721" marB="45721"/>
                </a:tc>
                <a:tc>
                  <a:txBody>
                    <a:bodyPr/>
                    <a:lstStyle/>
                    <a:p>
                      <a:endParaRPr kumimoji="1" lang="en-US" altLang="ja-JP" sz="1400" dirty="0"/>
                    </a:p>
                  </a:txBody>
                  <a:tcPr marL="91436" marR="91436" marT="45721" marB="45721"/>
                </a:tc>
                <a:tc>
                  <a:txBody>
                    <a:bodyPr/>
                    <a:lstStyle/>
                    <a:p>
                      <a:endParaRPr kumimoji="1" lang="ja-JP" altLang="en-US" sz="1400" dirty="0"/>
                    </a:p>
                  </a:txBody>
                  <a:tcPr marL="91436" marR="91436" marT="45721" marB="45721"/>
                </a:tc>
                <a:tc>
                  <a:txBody>
                    <a:bodyPr/>
                    <a:lstStyle/>
                    <a:p>
                      <a:endParaRPr kumimoji="1" lang="ja-JP" altLang="en-US" sz="1400" dirty="0"/>
                    </a:p>
                  </a:txBody>
                  <a:tcPr marL="91436" marR="91436" marT="45721" marB="45721"/>
                </a:tc>
                <a:extLst>
                  <a:ext uri="{0D108BD9-81ED-4DB2-BD59-A6C34878D82A}">
                    <a16:rowId xmlns:a16="http://schemas.microsoft.com/office/drawing/2014/main" val="10001"/>
                  </a:ext>
                </a:extLst>
              </a:tr>
              <a:tr h="2491380">
                <a:tc>
                  <a:txBody>
                    <a:bodyPr/>
                    <a:lstStyle/>
                    <a:p>
                      <a:pPr algn="ctr"/>
                      <a:r>
                        <a:rPr kumimoji="1" lang="ja-JP" altLang="en-US" sz="1400" dirty="0"/>
                        <a:t>サービス・商品提供をする顧客</a:t>
                      </a:r>
                      <a:endParaRPr kumimoji="1" lang="en-US" altLang="ja-JP" sz="1400" dirty="0"/>
                    </a:p>
                    <a:p>
                      <a:pPr algn="l"/>
                      <a:endParaRPr kumimoji="1" lang="en-US" altLang="ja-JP" sz="1000" dirty="0"/>
                    </a:p>
                    <a:p>
                      <a:pPr algn="ctr"/>
                      <a:r>
                        <a:rPr kumimoji="1" lang="en-US" altLang="ja-JP" sz="900" dirty="0"/>
                        <a:t>※</a:t>
                      </a:r>
                      <a:r>
                        <a:rPr kumimoji="1" lang="ja-JP" altLang="en-US" sz="900" dirty="0"/>
                        <a:t>上記と同様の場合は空白</a:t>
                      </a:r>
                    </a:p>
                  </a:txBody>
                  <a:tcPr marL="91436" marR="91436" marT="45721" marB="45721" anchor="ctr"/>
                </a:tc>
                <a:tc>
                  <a:txBody>
                    <a:bodyPr/>
                    <a:lstStyle/>
                    <a:p>
                      <a:endParaRPr kumimoji="1" lang="ja-JP" altLang="en-US" sz="1400" dirty="0"/>
                    </a:p>
                  </a:txBody>
                  <a:tcPr marL="91436" marR="91436" marT="45721" marB="45721"/>
                </a:tc>
                <a:tc>
                  <a:txBody>
                    <a:bodyPr/>
                    <a:lstStyle/>
                    <a:p>
                      <a:endParaRPr kumimoji="1" lang="ja-JP" altLang="en-US" sz="1400" dirty="0"/>
                    </a:p>
                  </a:txBody>
                  <a:tcPr marL="91436" marR="91436" marT="45721" marB="45721"/>
                </a:tc>
                <a:tc>
                  <a:txBody>
                    <a:bodyPr/>
                    <a:lstStyle/>
                    <a:p>
                      <a:endParaRPr kumimoji="1" lang="ja-JP" altLang="en-US" sz="1400" dirty="0"/>
                    </a:p>
                  </a:txBody>
                  <a:tcPr marL="91436" marR="91436" marT="45721" marB="45721"/>
                </a:tc>
                <a:tc>
                  <a:txBody>
                    <a:bodyPr/>
                    <a:lstStyle/>
                    <a:p>
                      <a:endParaRPr kumimoji="1" lang="ja-JP" altLang="en-US" sz="1400" dirty="0"/>
                    </a:p>
                  </a:txBody>
                  <a:tcPr marL="91436" marR="91436" marT="45721" marB="45721"/>
                </a:tc>
                <a:extLst>
                  <a:ext uri="{0D108BD9-81ED-4DB2-BD59-A6C34878D82A}">
                    <a16:rowId xmlns:a16="http://schemas.microsoft.com/office/drawing/2014/main" val="10002"/>
                  </a:ext>
                </a:extLst>
              </a:tr>
            </a:tbl>
          </a:graphicData>
        </a:graphic>
      </p:graphicFrame>
      <p:sp>
        <p:nvSpPr>
          <p:cNvPr id="5" name="フッター プレースホルダー 4">
            <a:extLst>
              <a:ext uri="{FF2B5EF4-FFF2-40B4-BE49-F238E27FC236}">
                <a16:creationId xmlns:a16="http://schemas.microsoft.com/office/drawing/2014/main" id="{A76AA8E4-C1FE-E046-89DD-6ECC35610E6A}"/>
              </a:ext>
            </a:extLst>
          </p:cNvPr>
          <p:cNvSpPr>
            <a:spLocks noGrp="1"/>
          </p:cNvSpPr>
          <p:nvPr>
            <p:ph type="ftr" sz="quarter" idx="10"/>
          </p:nvPr>
        </p:nvSpPr>
        <p:spPr bwMode="auto">
          <a:xfrm>
            <a:off x="2590800" y="6589713"/>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2"/>
          <p:cNvSpPr>
            <a:spLocks noGrp="1"/>
          </p:cNvSpPr>
          <p:nvPr>
            <p:ph type="title"/>
          </p:nvPr>
        </p:nvSpPr>
        <p:spPr/>
        <p:txBody>
          <a:bodyPr/>
          <a:lstStyle/>
          <a:p>
            <a:r>
              <a:rPr lang="en-US" altLang="ja-JP" sz="1400" dirty="0"/>
              <a:t>7</a:t>
            </a:r>
            <a:r>
              <a:rPr lang="ja-JP" altLang="en-US" sz="1400" dirty="0"/>
              <a:t>．事業内容について</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事業内容の詳細（図などを使って自由にご記入ください）</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現在の事業の進行状況、状態</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ja-JP" altLang="en-US" dirty="0"/>
          </a:p>
        </p:txBody>
      </p:sp>
      <p:sp>
        <p:nvSpPr>
          <p:cNvPr id="21509"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23A4BF25-85FE-4FB3-9512-82DEEC2E4475}" type="slidenum">
              <a:rPr lang="ja-JP" altLang="en-US" sz="1200" smtClean="0">
                <a:solidFill>
                  <a:srgbClr val="000000"/>
                </a:solidFill>
              </a:rPr>
              <a:pPr>
                <a:spcBef>
                  <a:spcPct val="0"/>
                </a:spcBef>
                <a:buFontTx/>
                <a:buNone/>
              </a:pPr>
              <a:t>8</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4218A8E4-B2AC-7245-B23F-82A8819EE8A1}"/>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2"/>
          <p:cNvSpPr>
            <a:spLocks noGrp="1"/>
          </p:cNvSpPr>
          <p:nvPr>
            <p:ph type="title"/>
          </p:nvPr>
        </p:nvSpPr>
        <p:spPr/>
        <p:txBody>
          <a:bodyPr/>
          <a:lstStyle/>
          <a:p>
            <a:r>
              <a:rPr lang="en-US" altLang="ja-JP" sz="1400" dirty="0"/>
              <a:t>8</a:t>
            </a:r>
            <a:r>
              <a:rPr lang="ja-JP" altLang="en-US" sz="1400" dirty="0"/>
              <a:t>．エントリー動機について　（可能な限り具体的にご記入ください）</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起業塾に応募したキッカケ、動機</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起業塾を通してどのように自分や事業を成長・変化させたいか</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p:txBody>
      </p:sp>
      <p:sp>
        <p:nvSpPr>
          <p:cNvPr id="22533"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A868E9C-0AFE-4108-9DAF-7888750A9D96}" type="slidenum">
              <a:rPr lang="ja-JP" altLang="en-US" sz="1200" smtClean="0">
                <a:solidFill>
                  <a:srgbClr val="000000"/>
                </a:solidFill>
              </a:rPr>
              <a:pPr>
                <a:spcBef>
                  <a:spcPct val="0"/>
                </a:spcBef>
                <a:buFontTx/>
                <a:buNone/>
              </a:pPr>
              <a:t>9</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14339530-8A45-794E-ACB7-6BE031282ED8}"/>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Copyright(C)2019</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2792</TotalTime>
  <Words>814</Words>
  <Application>Microsoft Macintosh PowerPoint</Application>
  <PresentationFormat>画面に合わせる (4:3)</PresentationFormat>
  <Paragraphs>264</Paragraphs>
  <Slides>14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Arial</vt:lpstr>
      <vt:lpstr>Calibri</vt:lpstr>
      <vt:lpstr>Century Gothic</vt:lpstr>
      <vt:lpstr>ホワイト</vt:lpstr>
      <vt:lpstr>記入にあたっての注意事項</vt:lpstr>
      <vt:lpstr>PowerPoint プレゼンテーション</vt:lpstr>
      <vt:lpstr>2．団体（法人）、事業について</vt:lpstr>
      <vt:lpstr>3．プロフィール　（可能な限り具体的にご記入ください）</vt:lpstr>
      <vt:lpstr>PowerPoint プレゼンテーション</vt:lpstr>
      <vt:lpstr>5．取り組む社会（地域）課題と顧客について</vt:lpstr>
      <vt:lpstr>6．取り組む社会（地域）課題と顧客について</vt:lpstr>
      <vt:lpstr>7．事業内容について</vt:lpstr>
      <vt:lpstr>8．エントリー動機について　（可能な限り具体的にご記入ください）</vt:lpstr>
      <vt:lpstr>9．活動団体（法人）、事業、社会の傾向などについて</vt:lpstr>
      <vt:lpstr>10．関係者図（ステイクホルダー等について）</vt:lpstr>
      <vt:lpstr>11．先行事例について</vt:lpstr>
      <vt:lpstr>12．収支について（3年分）</vt:lpstr>
      <vt:lpstr>13．本塾への応募に関する「応援者」について　    ※エントリー起業家と別組織の方を想定しています</vt:lpstr>
    </vt:vector>
  </TitlesOfParts>
  <Company>まちおこし�嶋屋</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おかざき・まちシゴト・アイディアプランコンテスト ブラッシュアップ研修シート</dc:title>
  <dc:creator>�嶋 舞</dc:creator>
  <cp:lastModifiedBy>tat</cp:lastModifiedBy>
  <cp:revision>205</cp:revision>
  <cp:lastPrinted>2012-04-27T08:14:26Z</cp:lastPrinted>
  <dcterms:created xsi:type="dcterms:W3CDTF">2012-01-24T05:30:20Z</dcterms:created>
  <dcterms:modified xsi:type="dcterms:W3CDTF">2019-03-07T12:03:04Z</dcterms:modified>
</cp:coreProperties>
</file>